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ED8E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2" d="100"/>
          <a:sy n="102" d="100"/>
        </p:scale>
        <p:origin x="14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C353B-B1A3-3174-397B-1C2A037C52B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CA"/>
          </a:p>
        </p:txBody>
      </p:sp>
      <p:sp>
        <p:nvSpPr>
          <p:cNvPr id="3" name="Subtitle 2">
            <a:extLst>
              <a:ext uri="{FF2B5EF4-FFF2-40B4-BE49-F238E27FC236}">
                <a16:creationId xmlns:a16="http://schemas.microsoft.com/office/drawing/2014/main" id="{104E212E-3F8D-DAC4-02B6-C0ECCE841E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CA"/>
          </a:p>
        </p:txBody>
      </p:sp>
      <p:sp>
        <p:nvSpPr>
          <p:cNvPr id="4" name="Date Placeholder 3">
            <a:extLst>
              <a:ext uri="{FF2B5EF4-FFF2-40B4-BE49-F238E27FC236}">
                <a16:creationId xmlns:a16="http://schemas.microsoft.com/office/drawing/2014/main" id="{54F474F1-9108-9A96-719A-AC008AC00399}"/>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5" name="Footer Placeholder 4">
            <a:extLst>
              <a:ext uri="{FF2B5EF4-FFF2-40B4-BE49-F238E27FC236}">
                <a16:creationId xmlns:a16="http://schemas.microsoft.com/office/drawing/2014/main" id="{9E9F545C-AAD9-9B9D-5200-A3F34F92394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DFAFB37-A378-DB90-3E42-ACBE69801380}"/>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4052603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C071-2941-51E2-B189-0B6FD9C6B4AD}"/>
              </a:ext>
            </a:extLst>
          </p:cNvPr>
          <p:cNvSpPr>
            <a:spLocks noGrp="1"/>
          </p:cNvSpPr>
          <p:nvPr>
            <p:ph type="title"/>
          </p:nvPr>
        </p:nvSpPr>
        <p:spPr/>
        <p:txBody>
          <a:bodyPr/>
          <a:lstStyle/>
          <a:p>
            <a:r>
              <a:rPr lang="en-GB"/>
              <a:t>Click to edit Master title style</a:t>
            </a:r>
            <a:endParaRPr lang="en-CA"/>
          </a:p>
        </p:txBody>
      </p:sp>
      <p:sp>
        <p:nvSpPr>
          <p:cNvPr id="3" name="Vertical Text Placeholder 2">
            <a:extLst>
              <a:ext uri="{FF2B5EF4-FFF2-40B4-BE49-F238E27FC236}">
                <a16:creationId xmlns:a16="http://schemas.microsoft.com/office/drawing/2014/main" id="{20352605-DEF0-3108-3DE3-6D7EA3249DD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A"/>
          </a:p>
        </p:txBody>
      </p:sp>
      <p:sp>
        <p:nvSpPr>
          <p:cNvPr id="4" name="Date Placeholder 3">
            <a:extLst>
              <a:ext uri="{FF2B5EF4-FFF2-40B4-BE49-F238E27FC236}">
                <a16:creationId xmlns:a16="http://schemas.microsoft.com/office/drawing/2014/main" id="{FB33247E-F511-11F0-D209-BA210EF8EDFF}"/>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5" name="Footer Placeholder 4">
            <a:extLst>
              <a:ext uri="{FF2B5EF4-FFF2-40B4-BE49-F238E27FC236}">
                <a16:creationId xmlns:a16="http://schemas.microsoft.com/office/drawing/2014/main" id="{22CB8479-6F79-54CB-C132-9E7D8D7E019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0F9D798-9238-9123-F45D-EB5C871F0CF4}"/>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1427598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6B3E4A-7C7B-56EE-6ABA-1E5AAFBD27D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CA"/>
          </a:p>
        </p:txBody>
      </p:sp>
      <p:sp>
        <p:nvSpPr>
          <p:cNvPr id="3" name="Vertical Text Placeholder 2">
            <a:extLst>
              <a:ext uri="{FF2B5EF4-FFF2-40B4-BE49-F238E27FC236}">
                <a16:creationId xmlns:a16="http://schemas.microsoft.com/office/drawing/2014/main" id="{79E4491F-9B6D-7AA3-B508-C016648553F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A"/>
          </a:p>
        </p:txBody>
      </p:sp>
      <p:sp>
        <p:nvSpPr>
          <p:cNvPr id="4" name="Date Placeholder 3">
            <a:extLst>
              <a:ext uri="{FF2B5EF4-FFF2-40B4-BE49-F238E27FC236}">
                <a16:creationId xmlns:a16="http://schemas.microsoft.com/office/drawing/2014/main" id="{241050CB-5F8E-82D3-7BF7-AF90B3FDCBA8}"/>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5" name="Footer Placeholder 4">
            <a:extLst>
              <a:ext uri="{FF2B5EF4-FFF2-40B4-BE49-F238E27FC236}">
                <a16:creationId xmlns:a16="http://schemas.microsoft.com/office/drawing/2014/main" id="{573C3539-AF64-3F4F-826A-816DE1EE393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C1E7E27-DE14-6272-8C56-FC42E68A041B}"/>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229626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B428E-EB8C-4987-C3B8-3D1DF7669B24}"/>
              </a:ext>
            </a:extLst>
          </p:cNvPr>
          <p:cNvSpPr>
            <a:spLocks noGrp="1"/>
          </p:cNvSpPr>
          <p:nvPr>
            <p:ph type="title"/>
          </p:nvPr>
        </p:nvSpPr>
        <p:spPr/>
        <p:txBody>
          <a:bodyPr/>
          <a:lstStyle/>
          <a:p>
            <a:r>
              <a:rPr lang="en-GB"/>
              <a:t>Click to edit Master title style</a:t>
            </a:r>
            <a:endParaRPr lang="en-CA"/>
          </a:p>
        </p:txBody>
      </p:sp>
      <p:sp>
        <p:nvSpPr>
          <p:cNvPr id="3" name="Content Placeholder 2">
            <a:extLst>
              <a:ext uri="{FF2B5EF4-FFF2-40B4-BE49-F238E27FC236}">
                <a16:creationId xmlns:a16="http://schemas.microsoft.com/office/drawing/2014/main" id="{A615AE02-C309-2D2A-5404-0DCD7266288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A"/>
          </a:p>
        </p:txBody>
      </p:sp>
      <p:sp>
        <p:nvSpPr>
          <p:cNvPr id="4" name="Date Placeholder 3">
            <a:extLst>
              <a:ext uri="{FF2B5EF4-FFF2-40B4-BE49-F238E27FC236}">
                <a16:creationId xmlns:a16="http://schemas.microsoft.com/office/drawing/2014/main" id="{EA0C8E07-305E-A143-AD49-170CFD6539DA}"/>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5" name="Footer Placeholder 4">
            <a:extLst>
              <a:ext uri="{FF2B5EF4-FFF2-40B4-BE49-F238E27FC236}">
                <a16:creationId xmlns:a16="http://schemas.microsoft.com/office/drawing/2014/main" id="{0475D243-BAEC-5C6B-FC93-983ADB34752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A1A5B46-1693-0AAE-901C-CCE3E390303B}"/>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2532844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1416B-26CA-374D-6EC7-02491CEF8FE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CA"/>
          </a:p>
        </p:txBody>
      </p:sp>
      <p:sp>
        <p:nvSpPr>
          <p:cNvPr id="3" name="Text Placeholder 2">
            <a:extLst>
              <a:ext uri="{FF2B5EF4-FFF2-40B4-BE49-F238E27FC236}">
                <a16:creationId xmlns:a16="http://schemas.microsoft.com/office/drawing/2014/main" id="{1E3CAEAE-97FE-11EE-EDFA-9DD0E2DBF2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C52C4B2-90F4-9244-C38F-620BE4E46A33}"/>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5" name="Footer Placeholder 4">
            <a:extLst>
              <a:ext uri="{FF2B5EF4-FFF2-40B4-BE49-F238E27FC236}">
                <a16:creationId xmlns:a16="http://schemas.microsoft.com/office/drawing/2014/main" id="{EB167FF9-44F7-66F1-AE49-74213573057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B266A4E-2EF1-A207-3DD0-9906BA7E1413}"/>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3184730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CDF1B-EF1D-DD40-6AFB-4C711346E540}"/>
              </a:ext>
            </a:extLst>
          </p:cNvPr>
          <p:cNvSpPr>
            <a:spLocks noGrp="1"/>
          </p:cNvSpPr>
          <p:nvPr>
            <p:ph type="title"/>
          </p:nvPr>
        </p:nvSpPr>
        <p:spPr/>
        <p:txBody>
          <a:bodyPr/>
          <a:lstStyle/>
          <a:p>
            <a:r>
              <a:rPr lang="en-GB"/>
              <a:t>Click to edit Master title style</a:t>
            </a:r>
            <a:endParaRPr lang="en-CA"/>
          </a:p>
        </p:txBody>
      </p:sp>
      <p:sp>
        <p:nvSpPr>
          <p:cNvPr id="3" name="Content Placeholder 2">
            <a:extLst>
              <a:ext uri="{FF2B5EF4-FFF2-40B4-BE49-F238E27FC236}">
                <a16:creationId xmlns:a16="http://schemas.microsoft.com/office/drawing/2014/main" id="{2E3FAF0E-ADEB-CCAA-F5A6-AB69BAF6F30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A"/>
          </a:p>
        </p:txBody>
      </p:sp>
      <p:sp>
        <p:nvSpPr>
          <p:cNvPr id="4" name="Content Placeholder 3">
            <a:extLst>
              <a:ext uri="{FF2B5EF4-FFF2-40B4-BE49-F238E27FC236}">
                <a16:creationId xmlns:a16="http://schemas.microsoft.com/office/drawing/2014/main" id="{8D3C8AB8-7A0F-2302-1AC2-659D77624C3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A"/>
          </a:p>
        </p:txBody>
      </p:sp>
      <p:sp>
        <p:nvSpPr>
          <p:cNvPr id="5" name="Date Placeholder 4">
            <a:extLst>
              <a:ext uri="{FF2B5EF4-FFF2-40B4-BE49-F238E27FC236}">
                <a16:creationId xmlns:a16="http://schemas.microsoft.com/office/drawing/2014/main" id="{D6B68B92-5AF4-91A4-AAB7-776323CDFFC8}"/>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6" name="Footer Placeholder 5">
            <a:extLst>
              <a:ext uri="{FF2B5EF4-FFF2-40B4-BE49-F238E27FC236}">
                <a16:creationId xmlns:a16="http://schemas.microsoft.com/office/drawing/2014/main" id="{83ED4C0C-8AB3-429B-169A-528FCF7C103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E5DB68D-8B6A-05C5-30E0-56AEB0DC0EF0}"/>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3568346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88147-1619-2E6D-2DC4-5C46B77F4ED2}"/>
              </a:ext>
            </a:extLst>
          </p:cNvPr>
          <p:cNvSpPr>
            <a:spLocks noGrp="1"/>
          </p:cNvSpPr>
          <p:nvPr>
            <p:ph type="title"/>
          </p:nvPr>
        </p:nvSpPr>
        <p:spPr>
          <a:xfrm>
            <a:off x="839788" y="365125"/>
            <a:ext cx="10515600" cy="1325563"/>
          </a:xfrm>
        </p:spPr>
        <p:txBody>
          <a:bodyPr/>
          <a:lstStyle/>
          <a:p>
            <a:r>
              <a:rPr lang="en-GB"/>
              <a:t>Click to edit Master title style</a:t>
            </a:r>
            <a:endParaRPr lang="en-CA"/>
          </a:p>
        </p:txBody>
      </p:sp>
      <p:sp>
        <p:nvSpPr>
          <p:cNvPr id="3" name="Text Placeholder 2">
            <a:extLst>
              <a:ext uri="{FF2B5EF4-FFF2-40B4-BE49-F238E27FC236}">
                <a16:creationId xmlns:a16="http://schemas.microsoft.com/office/drawing/2014/main" id="{EC5D5C8A-4EC1-B195-33B4-CEB3F37CDC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686D765-F745-3CAD-463A-292DA884BB0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A"/>
          </a:p>
        </p:txBody>
      </p:sp>
      <p:sp>
        <p:nvSpPr>
          <p:cNvPr id="5" name="Text Placeholder 4">
            <a:extLst>
              <a:ext uri="{FF2B5EF4-FFF2-40B4-BE49-F238E27FC236}">
                <a16:creationId xmlns:a16="http://schemas.microsoft.com/office/drawing/2014/main" id="{4DB131B5-7ADA-ACAD-945A-6003AF2429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EFC2933-037E-0588-CF3E-4F35022D65C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A"/>
          </a:p>
        </p:txBody>
      </p:sp>
      <p:sp>
        <p:nvSpPr>
          <p:cNvPr id="7" name="Date Placeholder 6">
            <a:extLst>
              <a:ext uri="{FF2B5EF4-FFF2-40B4-BE49-F238E27FC236}">
                <a16:creationId xmlns:a16="http://schemas.microsoft.com/office/drawing/2014/main" id="{E20F6EDA-9DB4-EFF0-E7AC-46681CF76430}"/>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8" name="Footer Placeholder 7">
            <a:extLst>
              <a:ext uri="{FF2B5EF4-FFF2-40B4-BE49-F238E27FC236}">
                <a16:creationId xmlns:a16="http://schemas.microsoft.com/office/drawing/2014/main" id="{481CB2FC-B221-69EB-CE9F-96305F6B39F4}"/>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C5E739B9-B529-8FA3-CAFE-6825886B68AD}"/>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655750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791C-FB6E-1488-C662-79B203167679}"/>
              </a:ext>
            </a:extLst>
          </p:cNvPr>
          <p:cNvSpPr>
            <a:spLocks noGrp="1"/>
          </p:cNvSpPr>
          <p:nvPr>
            <p:ph type="title"/>
          </p:nvPr>
        </p:nvSpPr>
        <p:spPr/>
        <p:txBody>
          <a:bodyPr/>
          <a:lstStyle/>
          <a:p>
            <a:r>
              <a:rPr lang="en-GB"/>
              <a:t>Click to edit Master title style</a:t>
            </a:r>
            <a:endParaRPr lang="en-CA"/>
          </a:p>
        </p:txBody>
      </p:sp>
      <p:sp>
        <p:nvSpPr>
          <p:cNvPr id="3" name="Date Placeholder 2">
            <a:extLst>
              <a:ext uri="{FF2B5EF4-FFF2-40B4-BE49-F238E27FC236}">
                <a16:creationId xmlns:a16="http://schemas.microsoft.com/office/drawing/2014/main" id="{8548A138-7CEC-A2CA-B3CD-4D26983FA416}"/>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4" name="Footer Placeholder 3">
            <a:extLst>
              <a:ext uri="{FF2B5EF4-FFF2-40B4-BE49-F238E27FC236}">
                <a16:creationId xmlns:a16="http://schemas.microsoft.com/office/drawing/2014/main" id="{E6C6757F-08F8-3A6F-B556-05EF0002108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9A526A0-0906-C2C7-C16D-65FE6DEC385A}"/>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3890388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AA06C9-710E-B8A5-443C-C10277B1477F}"/>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3" name="Footer Placeholder 2">
            <a:extLst>
              <a:ext uri="{FF2B5EF4-FFF2-40B4-BE49-F238E27FC236}">
                <a16:creationId xmlns:a16="http://schemas.microsoft.com/office/drawing/2014/main" id="{866B5F95-B687-0ECC-1CF3-A6615C8348A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8D89C10-B3B1-3980-ACC6-16EB5E7AF6A7}"/>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424629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13B25-1E8C-4D0B-C742-C50533E65E8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A"/>
          </a:p>
        </p:txBody>
      </p:sp>
      <p:sp>
        <p:nvSpPr>
          <p:cNvPr id="3" name="Content Placeholder 2">
            <a:extLst>
              <a:ext uri="{FF2B5EF4-FFF2-40B4-BE49-F238E27FC236}">
                <a16:creationId xmlns:a16="http://schemas.microsoft.com/office/drawing/2014/main" id="{B8BBB30E-7A33-FEF6-E764-416126042C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A"/>
          </a:p>
        </p:txBody>
      </p:sp>
      <p:sp>
        <p:nvSpPr>
          <p:cNvPr id="4" name="Text Placeholder 3">
            <a:extLst>
              <a:ext uri="{FF2B5EF4-FFF2-40B4-BE49-F238E27FC236}">
                <a16:creationId xmlns:a16="http://schemas.microsoft.com/office/drawing/2014/main" id="{0CF15026-B769-8884-9522-CBD12F1EF6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D3E0A24-EA77-C729-C2C7-F0265453C470}"/>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6" name="Footer Placeholder 5">
            <a:extLst>
              <a:ext uri="{FF2B5EF4-FFF2-40B4-BE49-F238E27FC236}">
                <a16:creationId xmlns:a16="http://schemas.microsoft.com/office/drawing/2014/main" id="{D02AC219-F968-43FB-3AFB-98EA8E277C4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2E4900F-E39E-2AB1-A154-AB514A71B359}"/>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134860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6362B-BF2B-FFE3-8FF0-64502ADF291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A"/>
          </a:p>
        </p:txBody>
      </p:sp>
      <p:sp>
        <p:nvSpPr>
          <p:cNvPr id="3" name="Picture Placeholder 2">
            <a:extLst>
              <a:ext uri="{FF2B5EF4-FFF2-40B4-BE49-F238E27FC236}">
                <a16:creationId xmlns:a16="http://schemas.microsoft.com/office/drawing/2014/main" id="{2E350D83-443D-9DF1-25E1-279F66DB10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D7C52B3-E50A-A4DF-F03C-783E72ED51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24DE68B-F792-A9C1-4EF1-CBB4976F4842}"/>
              </a:ext>
            </a:extLst>
          </p:cNvPr>
          <p:cNvSpPr>
            <a:spLocks noGrp="1"/>
          </p:cNvSpPr>
          <p:nvPr>
            <p:ph type="dt" sz="half" idx="10"/>
          </p:nvPr>
        </p:nvSpPr>
        <p:spPr/>
        <p:txBody>
          <a:bodyPr/>
          <a:lstStyle/>
          <a:p>
            <a:fld id="{168F954C-0968-4D97-A10C-4B476AD6BF9C}" type="datetimeFigureOut">
              <a:rPr lang="en-CA" smtClean="0"/>
              <a:t>2024-11-23</a:t>
            </a:fld>
            <a:endParaRPr lang="en-CA"/>
          </a:p>
        </p:txBody>
      </p:sp>
      <p:sp>
        <p:nvSpPr>
          <p:cNvPr id="6" name="Footer Placeholder 5">
            <a:extLst>
              <a:ext uri="{FF2B5EF4-FFF2-40B4-BE49-F238E27FC236}">
                <a16:creationId xmlns:a16="http://schemas.microsoft.com/office/drawing/2014/main" id="{C2E73E86-FA66-DB8B-4B8C-E29C8EB46EE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4E13C20-7564-44F9-0917-EFD60FAC9F72}"/>
              </a:ext>
            </a:extLst>
          </p:cNvPr>
          <p:cNvSpPr>
            <a:spLocks noGrp="1"/>
          </p:cNvSpPr>
          <p:nvPr>
            <p:ph type="sldNum" sz="quarter" idx="12"/>
          </p:nvPr>
        </p:nvSpPr>
        <p:spPr/>
        <p:txBody>
          <a:bodyPr/>
          <a:lstStyle/>
          <a:p>
            <a:fld id="{716815B4-4DC8-4EBC-B3A2-EF2830D8B434}" type="slidenum">
              <a:rPr lang="en-CA" smtClean="0"/>
              <a:t>‹#›</a:t>
            </a:fld>
            <a:endParaRPr lang="en-CA"/>
          </a:p>
        </p:txBody>
      </p:sp>
    </p:spTree>
    <p:extLst>
      <p:ext uri="{BB962C8B-B14F-4D97-AF65-F5344CB8AC3E}">
        <p14:creationId xmlns:p14="http://schemas.microsoft.com/office/powerpoint/2010/main" val="1687797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41D637-CF35-6DEA-4B99-F40D6EE985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CA"/>
          </a:p>
        </p:txBody>
      </p:sp>
      <p:sp>
        <p:nvSpPr>
          <p:cNvPr id="3" name="Text Placeholder 2">
            <a:extLst>
              <a:ext uri="{FF2B5EF4-FFF2-40B4-BE49-F238E27FC236}">
                <a16:creationId xmlns:a16="http://schemas.microsoft.com/office/drawing/2014/main" id="{D48EB8CC-C473-AD90-FAD3-27263E8057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A"/>
          </a:p>
        </p:txBody>
      </p:sp>
      <p:sp>
        <p:nvSpPr>
          <p:cNvPr id="4" name="Date Placeholder 3">
            <a:extLst>
              <a:ext uri="{FF2B5EF4-FFF2-40B4-BE49-F238E27FC236}">
                <a16:creationId xmlns:a16="http://schemas.microsoft.com/office/drawing/2014/main" id="{4F0D2F96-66E3-9A5D-E949-DCEB297424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68F954C-0968-4D97-A10C-4B476AD6BF9C}" type="datetimeFigureOut">
              <a:rPr lang="en-CA" smtClean="0"/>
              <a:t>2024-11-23</a:t>
            </a:fld>
            <a:endParaRPr lang="en-CA"/>
          </a:p>
        </p:txBody>
      </p:sp>
      <p:sp>
        <p:nvSpPr>
          <p:cNvPr id="5" name="Footer Placeholder 4">
            <a:extLst>
              <a:ext uri="{FF2B5EF4-FFF2-40B4-BE49-F238E27FC236}">
                <a16:creationId xmlns:a16="http://schemas.microsoft.com/office/drawing/2014/main" id="{1D9EDE01-B5D4-665B-811C-C59321ECE9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B5265F0C-6327-6CB1-62BF-0E6C7F5AD6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16815B4-4DC8-4EBC-B3A2-EF2830D8B434}" type="slidenum">
              <a:rPr lang="en-CA" smtClean="0"/>
              <a:t>‹#›</a:t>
            </a:fld>
            <a:endParaRPr lang="en-CA"/>
          </a:p>
        </p:txBody>
      </p:sp>
    </p:spTree>
    <p:extLst>
      <p:ext uri="{BB962C8B-B14F-4D97-AF65-F5344CB8AC3E}">
        <p14:creationId xmlns:p14="http://schemas.microsoft.com/office/powerpoint/2010/main" val="3528301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FE596-6C81-F541-7A9A-60A98BA77C98}"/>
              </a:ext>
            </a:extLst>
          </p:cNvPr>
          <p:cNvSpPr>
            <a:spLocks noGrp="1"/>
          </p:cNvSpPr>
          <p:nvPr>
            <p:ph type="ctrTitle"/>
          </p:nvPr>
        </p:nvSpPr>
        <p:spPr>
          <a:xfrm>
            <a:off x="347220" y="1987481"/>
            <a:ext cx="11497559" cy="656789"/>
          </a:xfrm>
        </p:spPr>
        <p:txBody>
          <a:bodyPr>
            <a:normAutofit/>
          </a:bodyPr>
          <a:lstStyle/>
          <a:p>
            <a:r>
              <a:rPr lang="en-US" sz="3200" b="1" dirty="0">
                <a:solidFill>
                  <a:srgbClr val="C00000"/>
                </a:solidFill>
                <a:latin typeface="Garamond Premr Pro" panose="02020402060506020403" pitchFamily="18" charset="0"/>
              </a:rPr>
              <a:t>Contradiction as Advance: Dialectical Thinking &amp; Psychology</a:t>
            </a:r>
            <a:endParaRPr lang="en-CA" sz="3200" b="1" dirty="0">
              <a:solidFill>
                <a:srgbClr val="C00000"/>
              </a:solidFill>
              <a:latin typeface="Garamond Premr Pro" panose="02020402060506020403" pitchFamily="18" charset="0"/>
            </a:endParaRPr>
          </a:p>
        </p:txBody>
      </p:sp>
      <p:sp>
        <p:nvSpPr>
          <p:cNvPr id="3" name="Subtitle 2">
            <a:extLst>
              <a:ext uri="{FF2B5EF4-FFF2-40B4-BE49-F238E27FC236}">
                <a16:creationId xmlns:a16="http://schemas.microsoft.com/office/drawing/2014/main" id="{2BD1FA08-7CC8-83B4-8544-5B5012F9A27C}"/>
              </a:ext>
            </a:extLst>
          </p:cNvPr>
          <p:cNvSpPr>
            <a:spLocks noGrp="1"/>
          </p:cNvSpPr>
          <p:nvPr>
            <p:ph type="subTitle" idx="1"/>
          </p:nvPr>
        </p:nvSpPr>
        <p:spPr>
          <a:xfrm>
            <a:off x="4850089" y="4902937"/>
            <a:ext cx="2491819" cy="404354"/>
          </a:xfrm>
        </p:spPr>
        <p:txBody>
          <a:bodyPr>
            <a:normAutofit lnSpcReduction="10000"/>
          </a:bodyPr>
          <a:lstStyle/>
          <a:p>
            <a:r>
              <a:rPr lang="en-CA" b="1" dirty="0">
                <a:latin typeface="Garamond Premr Pro" panose="02020402060506020403" pitchFamily="18" charset="0"/>
              </a:rPr>
              <a:t>Michael Caplan</a:t>
            </a:r>
          </a:p>
        </p:txBody>
      </p:sp>
      <p:sp>
        <p:nvSpPr>
          <p:cNvPr id="4" name="Title 1">
            <a:extLst>
              <a:ext uri="{FF2B5EF4-FFF2-40B4-BE49-F238E27FC236}">
                <a16:creationId xmlns:a16="http://schemas.microsoft.com/office/drawing/2014/main" id="{AE2BFEE2-AC59-E50B-4EE9-506E872FD786}"/>
              </a:ext>
            </a:extLst>
          </p:cNvPr>
          <p:cNvSpPr txBox="1">
            <a:spLocks/>
          </p:cNvSpPr>
          <p:nvPr/>
        </p:nvSpPr>
        <p:spPr>
          <a:xfrm>
            <a:off x="4073949" y="2802140"/>
            <a:ext cx="4044098" cy="112174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C00000"/>
                </a:solidFill>
                <a:latin typeface="Garamond Premr Pro" panose="02020402060506020403" pitchFamily="18" charset="0"/>
              </a:rPr>
              <a:t>1</a:t>
            </a:r>
            <a:r>
              <a:rPr lang="en-US" sz="2400" b="1" baseline="30000" dirty="0">
                <a:solidFill>
                  <a:srgbClr val="C00000"/>
                </a:solidFill>
                <a:latin typeface="Garamond Premr Pro" panose="02020402060506020403" pitchFamily="18" charset="0"/>
              </a:rPr>
              <a:t>st</a:t>
            </a:r>
            <a:r>
              <a:rPr lang="en-US" sz="2400" b="1" dirty="0">
                <a:solidFill>
                  <a:srgbClr val="C00000"/>
                </a:solidFill>
                <a:latin typeface="Garamond Premr Pro" panose="02020402060506020403" pitchFamily="18" charset="0"/>
              </a:rPr>
              <a:t> workshop session</a:t>
            </a:r>
          </a:p>
          <a:p>
            <a:endParaRPr lang="en-US" sz="2400" b="1" dirty="0">
              <a:latin typeface="Garamond Premr Pro" panose="02020402060506020403" pitchFamily="18" charset="0"/>
            </a:endParaRPr>
          </a:p>
          <a:p>
            <a:r>
              <a:rPr lang="en-US" sz="2400" b="1" dirty="0">
                <a:solidFill>
                  <a:srgbClr val="C00000"/>
                </a:solidFill>
                <a:latin typeface="Garamond Premr Pro" panose="02020402060506020403" pitchFamily="18" charset="0"/>
              </a:rPr>
              <a:t>Sunday, November 24, 2024</a:t>
            </a:r>
            <a:endParaRPr lang="en-CA" sz="2400" b="1" dirty="0">
              <a:solidFill>
                <a:srgbClr val="C00000"/>
              </a:solidFill>
              <a:latin typeface="Garamond Premr Pro" panose="02020402060506020403" pitchFamily="18" charset="0"/>
            </a:endParaRPr>
          </a:p>
        </p:txBody>
      </p:sp>
    </p:spTree>
    <p:extLst>
      <p:ext uri="{BB962C8B-B14F-4D97-AF65-F5344CB8AC3E}">
        <p14:creationId xmlns:p14="http://schemas.microsoft.com/office/powerpoint/2010/main" val="12861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C869BA83-F47C-F17E-A899-9CFEFDB4DFF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BF78F4B2-8FB9-DD79-A16F-61DB9E48B073}"/>
              </a:ext>
            </a:extLst>
          </p:cNvPr>
          <p:cNvSpPr>
            <a:spLocks noGrp="1"/>
          </p:cNvSpPr>
          <p:nvPr>
            <p:ph type="subTitle" idx="1"/>
          </p:nvPr>
        </p:nvSpPr>
        <p:spPr>
          <a:xfrm>
            <a:off x="1024380" y="1540578"/>
            <a:ext cx="10143241" cy="3776845"/>
          </a:xfrm>
        </p:spPr>
        <p:txBody>
          <a:bodyPr>
            <a:noAutofit/>
          </a:bodyPr>
          <a:lstStyle/>
          <a:p>
            <a:pPr algn="l">
              <a:lnSpc>
                <a:spcPct val="150000"/>
              </a:lnSpc>
              <a:spcBef>
                <a:spcPts val="1200"/>
              </a:spcBef>
              <a:spcAft>
                <a:spcPts val="1200"/>
              </a:spcAft>
            </a:pPr>
            <a:r>
              <a:rPr lang="en-US" sz="1800" b="1" dirty="0">
                <a:solidFill>
                  <a:srgbClr val="C00000"/>
                </a:solidFill>
                <a:latin typeface="Garamond Premr Pro" panose="02020402060506020403" pitchFamily="18" charset="0"/>
              </a:rPr>
              <a:t>Soul</a:t>
            </a:r>
            <a:r>
              <a:rPr lang="en-US" sz="1800" dirty="0">
                <a:latin typeface="Garamond Premr Pro" panose="02020402060506020403" pitchFamily="18" charset="0"/>
              </a:rPr>
              <a:t> No other interpretive approach works the way psychological analysis does, because none seek to address the “soul” of their subject matter. (Hegel’s privileging of “Spirit” gives his dialectics a somewhat different orientation, although the commonality is profound.) This is not so mysterious as it might seem, however, if we employ Plato’s foundational, yet unexceptional definition of </a:t>
            </a:r>
            <a:r>
              <a:rPr lang="en-US" sz="1800" i="1" dirty="0">
                <a:latin typeface="Garamond Premr Pro" panose="02020402060506020403" pitchFamily="18" charset="0"/>
              </a:rPr>
              <a:t>psyché </a:t>
            </a:r>
            <a:r>
              <a:rPr lang="en-US" sz="1800" dirty="0">
                <a:latin typeface="Garamond Premr Pro" panose="02020402060506020403" pitchFamily="18" charset="0"/>
              </a:rPr>
              <a:t>as an “immanent animating living principle”. This will apply whether we’re speaking mythologically or metaphorically, about beings or about ideas: to use the word “soul” is to indicate </a:t>
            </a:r>
            <a:r>
              <a:rPr lang="en-US" sz="1800" i="1" dirty="0">
                <a:latin typeface="Garamond Premr Pro" panose="02020402060506020403" pitchFamily="18" charset="0"/>
              </a:rPr>
              <a:t>that which animates a living reality from within</a:t>
            </a:r>
            <a:r>
              <a:rPr lang="en-US" sz="1800" dirty="0">
                <a:latin typeface="Garamond Premr Pro" panose="02020402060506020403" pitchFamily="18" charset="0"/>
              </a:rPr>
              <a:t>. (In this sense, the notion of Spirit is the “soul” of Hegel’s system.) Giegerich definitively conceives his approach as a psychology </a:t>
            </a:r>
            <a:r>
              <a:rPr lang="en-US" sz="1800" i="1" dirty="0">
                <a:latin typeface="Garamond Premr Pro" panose="02020402060506020403" pitchFamily="18" charset="0"/>
              </a:rPr>
              <a:t>with soul</a:t>
            </a:r>
            <a:r>
              <a:rPr lang="en-US" sz="1800" dirty="0">
                <a:latin typeface="Garamond Premr Pro" panose="02020402060506020403" pitchFamily="18" charset="0"/>
              </a:rPr>
              <a:t>. And if soul has a dialectical logic, we must become able to </a:t>
            </a:r>
            <a:r>
              <a:rPr lang="en-US" sz="1800" i="1" dirty="0">
                <a:latin typeface="Garamond Premr Pro" panose="02020402060506020403" pitchFamily="18" charset="0"/>
              </a:rPr>
              <a:t>think dialectically </a:t>
            </a:r>
            <a:r>
              <a:rPr lang="en-US" sz="1800" dirty="0">
                <a:latin typeface="Garamond Premr Pro" panose="02020402060506020403" pitchFamily="18" charset="0"/>
              </a:rPr>
              <a:t>to make sense of it. By </a:t>
            </a:r>
            <a:r>
              <a:rPr lang="en-US" sz="1800" dirty="0">
                <a:solidFill>
                  <a:srgbClr val="C00000"/>
                </a:solidFill>
                <a:latin typeface="Garamond Premr Pro" panose="02020402060506020403" pitchFamily="18" charset="0"/>
              </a:rPr>
              <a:t>making psychological sense, we make </a:t>
            </a:r>
            <a:r>
              <a:rPr lang="en-US" sz="1800" i="1" dirty="0">
                <a:solidFill>
                  <a:srgbClr val="C00000"/>
                </a:solidFill>
                <a:latin typeface="Garamond Premr Pro" panose="02020402060506020403" pitchFamily="18" charset="0"/>
              </a:rPr>
              <a:t>soul</a:t>
            </a:r>
            <a:r>
              <a:rPr lang="en-US" sz="1800" dirty="0">
                <a:latin typeface="Garamond Premr Pro" panose="02020402060506020403" pitchFamily="18" charset="0"/>
              </a:rPr>
              <a:t>, to cite Hillman’s extraordinary revisioning of psychology as “soul-making”. </a:t>
            </a:r>
          </a:p>
        </p:txBody>
      </p:sp>
    </p:spTree>
    <p:extLst>
      <p:ext uri="{BB962C8B-B14F-4D97-AF65-F5344CB8AC3E}">
        <p14:creationId xmlns:p14="http://schemas.microsoft.com/office/powerpoint/2010/main" val="2303592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485C1D68-B69C-E78F-9083-719CBEBC338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581258E-562E-A318-4C72-CCE0CD501F69}"/>
              </a:ext>
            </a:extLst>
          </p:cNvPr>
          <p:cNvSpPr>
            <a:spLocks noGrp="1"/>
          </p:cNvSpPr>
          <p:nvPr>
            <p:ph type="subTitle" idx="1"/>
          </p:nvPr>
        </p:nvSpPr>
        <p:spPr>
          <a:xfrm>
            <a:off x="1024380" y="720799"/>
            <a:ext cx="10143241" cy="5416403"/>
          </a:xfrm>
        </p:spPr>
        <p:txBody>
          <a:bodyPr>
            <a:noAutofit/>
          </a:bodyPr>
          <a:lstStyle/>
          <a:p>
            <a:pPr algn="l">
              <a:lnSpc>
                <a:spcPct val="150000"/>
              </a:lnSpc>
              <a:spcBef>
                <a:spcPts val="1200"/>
              </a:spcBef>
              <a:spcAft>
                <a:spcPts val="1200"/>
              </a:spcAft>
            </a:pPr>
            <a:r>
              <a:rPr lang="en-US" sz="1800" b="1" dirty="0">
                <a:solidFill>
                  <a:srgbClr val="C00000"/>
                </a:solidFill>
                <a:latin typeface="Garamond Premr Pro" panose="02020402060506020403" pitchFamily="18" charset="0"/>
              </a:rPr>
              <a:t>Dialectic</a:t>
            </a:r>
            <a:r>
              <a:rPr lang="en-US" sz="1800" dirty="0">
                <a:latin typeface="Garamond Premr Pro" panose="02020402060506020403" pitchFamily="18" charset="0"/>
              </a:rPr>
              <a:t> Despite its scholarly and technical definitions, it seems to me that “dialectic” always means, at its most functionally basic level, “to think over” some matter. Whether multiple voices are “thinking over” the nature of Beauty or Justice in the Socratic dialogues, or Hegel is allowing a simpler concept to effect its own logical self-overcoming, or Giegerich is going back over a topic he’s already considered from a different position, dialectical thinking </a:t>
            </a:r>
            <a:r>
              <a:rPr lang="en-US" sz="1800" i="1" dirty="0">
                <a:latin typeface="Garamond Premr Pro" panose="02020402060506020403" pitchFamily="18" charset="0"/>
              </a:rPr>
              <a:t>reconsiders</a:t>
            </a:r>
            <a:r>
              <a:rPr lang="en-US" sz="1800" dirty="0">
                <a:latin typeface="Garamond Premr Pro" panose="02020402060506020403" pitchFamily="18" charset="0"/>
              </a:rPr>
              <a:t> and then reconsiders </a:t>
            </a:r>
            <a:r>
              <a:rPr lang="en-US" sz="1800" i="1" dirty="0">
                <a:latin typeface="Garamond Premr Pro" panose="02020402060506020403" pitchFamily="18" charset="0"/>
              </a:rPr>
              <a:t>again</a:t>
            </a:r>
            <a:r>
              <a:rPr lang="en-US" sz="1800" dirty="0">
                <a:latin typeface="Garamond Premr Pro" panose="02020402060506020403" pitchFamily="18" charset="0"/>
              </a:rPr>
              <a:t>. In the more advanced, formalized sort of dialectics, two things that initially seem opposed or incompatible are seen as true at once – not, however, merely as paradoxical or as balanced opposites, but as aspects of the dynamic self-realization of a greater truth. Dialectics reveals “structures that are successively caught in the process of gaining a meaning by overcoming their inner contradiction”. Even once a dialectical concept is fully articulated, it is not solved “but can be made productive as a harmonic dis-unity in motion”, in the words of Katrin Pahl. This approach discloses the very nature, the very identity of its subject matter as </a:t>
            </a:r>
            <a:r>
              <a:rPr lang="en-US" sz="1800" dirty="0">
                <a:solidFill>
                  <a:srgbClr val="C00000"/>
                </a:solidFill>
                <a:latin typeface="Garamond Premr Pro" panose="02020402060506020403" pitchFamily="18" charset="0"/>
              </a:rPr>
              <a:t>unidentical </a:t>
            </a:r>
            <a:r>
              <a:rPr lang="en-US" sz="1800" i="1" dirty="0">
                <a:solidFill>
                  <a:srgbClr val="C00000"/>
                </a:solidFill>
                <a:latin typeface="Garamond Premr Pro" panose="02020402060506020403" pitchFamily="18" charset="0"/>
              </a:rPr>
              <a:t>with itself</a:t>
            </a:r>
            <a:r>
              <a:rPr lang="en-US" sz="1800" dirty="0">
                <a:latin typeface="Garamond Premr Pro" panose="02020402060506020403" pitchFamily="18" charset="0"/>
              </a:rPr>
              <a:t>, which results in a sort of thinking-in-motion as alive as its subject matter. And its subject matter is “alive” because of its own internal contradiction, which is precisely its soul, its “immanent animating living principle”. </a:t>
            </a:r>
          </a:p>
        </p:txBody>
      </p:sp>
    </p:spTree>
    <p:extLst>
      <p:ext uri="{BB962C8B-B14F-4D97-AF65-F5344CB8AC3E}">
        <p14:creationId xmlns:p14="http://schemas.microsoft.com/office/powerpoint/2010/main" val="445927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A2A07432-677B-E4C5-E434-785E3524202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F19FB1D-A4E3-1622-D0F7-428B0311CC11}"/>
              </a:ext>
            </a:extLst>
          </p:cNvPr>
          <p:cNvSpPr>
            <a:spLocks noGrp="1"/>
          </p:cNvSpPr>
          <p:nvPr>
            <p:ph type="subTitle" idx="1"/>
          </p:nvPr>
        </p:nvSpPr>
        <p:spPr>
          <a:xfrm>
            <a:off x="2568805" y="2493214"/>
            <a:ext cx="7054391" cy="1871572"/>
          </a:xfrm>
        </p:spPr>
        <p:txBody>
          <a:bodyPr>
            <a:noAutofit/>
          </a:bodyPr>
          <a:lstStyle/>
          <a:p>
            <a:pPr algn="l">
              <a:lnSpc>
                <a:spcPct val="150000"/>
              </a:lnSpc>
              <a:spcBef>
                <a:spcPts val="1200"/>
              </a:spcBef>
            </a:pPr>
            <a:r>
              <a:rPr lang="en-US" sz="1800" b="1" i="1" dirty="0">
                <a:solidFill>
                  <a:srgbClr val="C00000"/>
                </a:solidFill>
                <a:latin typeface="Garamond Premr Pro" panose="02020402060506020403" pitchFamily="18" charset="0"/>
              </a:rPr>
              <a:t>And if the soul is an unknown that seems to elude our attempts to understand it, this is because we have as yet no language and no method appropriate to the phenomenology of its reality. </a:t>
            </a:r>
          </a:p>
          <a:p>
            <a:pPr algn="r">
              <a:lnSpc>
                <a:spcPct val="150000"/>
              </a:lnSpc>
              <a:spcBef>
                <a:spcPts val="1200"/>
              </a:spcBef>
              <a:spcAft>
                <a:spcPts val="1200"/>
              </a:spcAft>
            </a:pPr>
            <a:r>
              <a:rPr lang="en-US" sz="1800" dirty="0">
                <a:solidFill>
                  <a:srgbClr val="C00000"/>
                </a:solidFill>
                <a:latin typeface="Garamond Premr Pro" panose="02020402060506020403" pitchFamily="18" charset="0"/>
              </a:rPr>
              <a:t>– Evangelos Christou, </a:t>
            </a:r>
            <a:r>
              <a:rPr lang="en-US" sz="1800" i="1" dirty="0">
                <a:solidFill>
                  <a:srgbClr val="C00000"/>
                </a:solidFill>
                <a:latin typeface="Garamond Premr Pro" panose="02020402060506020403" pitchFamily="18" charset="0"/>
              </a:rPr>
              <a:t>The Logos of the Soul</a:t>
            </a:r>
          </a:p>
        </p:txBody>
      </p:sp>
    </p:spTree>
    <p:extLst>
      <p:ext uri="{BB962C8B-B14F-4D97-AF65-F5344CB8AC3E}">
        <p14:creationId xmlns:p14="http://schemas.microsoft.com/office/powerpoint/2010/main" val="2446009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34D5572F-3733-688D-5005-C747F21BB8C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64385E7-E8CD-6854-4E55-5A076A8737B5}"/>
              </a:ext>
            </a:extLst>
          </p:cNvPr>
          <p:cNvSpPr>
            <a:spLocks noGrp="1"/>
          </p:cNvSpPr>
          <p:nvPr>
            <p:ph type="subTitle" idx="1"/>
          </p:nvPr>
        </p:nvSpPr>
        <p:spPr>
          <a:xfrm>
            <a:off x="1024380" y="358221"/>
            <a:ext cx="10143241" cy="6353666"/>
          </a:xfrm>
        </p:spPr>
        <p:txBody>
          <a:bodyPr>
            <a:normAutofit lnSpcReduction="10000"/>
          </a:bodyPr>
          <a:lstStyle/>
          <a:p>
            <a:pPr>
              <a:lnSpc>
                <a:spcPct val="150000"/>
              </a:lnSpc>
              <a:spcBef>
                <a:spcPts val="0"/>
              </a:spcBef>
              <a:spcAft>
                <a:spcPts val="600"/>
              </a:spcAft>
            </a:pPr>
            <a:r>
              <a:rPr lang="en-CA" b="1" dirty="0">
                <a:solidFill>
                  <a:srgbClr val="C00000"/>
                </a:solidFill>
                <a:latin typeface="Garamond Premr Pro" panose="02020402060506020403" pitchFamily="18" charset="0"/>
              </a:rPr>
              <a:t>Some examples from Giegerich</a:t>
            </a:r>
            <a:endParaRPr lang="en-US" sz="1800" b="1" dirty="0">
              <a:solidFill>
                <a:srgbClr val="C00000"/>
              </a:solidFill>
              <a:latin typeface="Garamond Premr Pro" panose="02020402060506020403" pitchFamily="18" charset="0"/>
            </a:endParaRPr>
          </a:p>
          <a:p>
            <a:pPr algn="l">
              <a:lnSpc>
                <a:spcPct val="110000"/>
              </a:lnSpc>
              <a:spcBef>
                <a:spcPts val="0"/>
              </a:spcBef>
              <a:spcAft>
                <a:spcPts val="600"/>
              </a:spcAft>
            </a:pPr>
            <a:r>
              <a:rPr lang="en-US" sz="1800" dirty="0">
                <a:latin typeface="Garamond Premr Pro" panose="02020402060506020403" pitchFamily="18" charset="0"/>
              </a:rPr>
              <a:t>Dialectics is omnipresent in Giegerich. He mentions dialectical sublation, living dialectics, absolute dialectics, and “the logical motor of dialectical contradiction”. </a:t>
            </a:r>
          </a:p>
          <a:p>
            <a:pPr algn="l">
              <a:lnSpc>
                <a:spcPct val="110000"/>
              </a:lnSpc>
              <a:spcBef>
                <a:spcPts val="0"/>
              </a:spcBef>
              <a:spcAft>
                <a:spcPts val="600"/>
              </a:spcAft>
            </a:pPr>
            <a:r>
              <a:rPr lang="en-US" sz="1800" dirty="0">
                <a:latin typeface="Garamond Premr Pro" panose="02020402060506020403" pitchFamily="18" charset="0"/>
              </a:rPr>
              <a:t>Among other </a:t>
            </a:r>
            <a:r>
              <a:rPr lang="en-US" sz="1800" dirty="0">
                <a:solidFill>
                  <a:srgbClr val="C00000"/>
                </a:solidFill>
                <a:latin typeface="Garamond Premr Pro" panose="02020402060506020403" pitchFamily="18" charset="0"/>
              </a:rPr>
              <a:t>dualities</a:t>
            </a:r>
            <a:r>
              <a:rPr lang="en-US" sz="1800" dirty="0">
                <a:latin typeface="Garamond Premr Pro" panose="02020402060506020403" pitchFamily="18" charset="0"/>
              </a:rPr>
              <a:t>, he refers to “the dialectics of” or “the dialectical logic of”:</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“inner and outer”</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“openness and closure”</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“reception and production”</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“perception and production”</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“finite versus infinite, soul versus spirit, humility versus height”</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“the semantic and the syntactical”</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“utopia and realization”</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“‘being gripped’ and […] ‘grasping’”</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“[Artemis] and her Other, the unity of killing huntress and victim”</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“‘closing in on’ and ‘leaving totally free’”</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“the literal-factual and the imaginal”</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“‘projection’ and ‘integration into consciousness’”, and</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“the soul’s […] making </a:t>
            </a:r>
            <a:r>
              <a:rPr lang="en-US" sz="1800" i="1" dirty="0">
                <a:latin typeface="Garamond Premr Pro" panose="02020402060506020403" pitchFamily="18" charset="0"/>
              </a:rPr>
              <a:t>itself</a:t>
            </a:r>
            <a:r>
              <a:rPr lang="en-US" sz="1800" dirty="0">
                <a:latin typeface="Garamond Premr Pro" panose="02020402060506020403" pitchFamily="18" charset="0"/>
              </a:rPr>
              <a:t>, AND […] our indispensable contribution”.</a:t>
            </a:r>
          </a:p>
        </p:txBody>
      </p:sp>
    </p:spTree>
    <p:extLst>
      <p:ext uri="{BB962C8B-B14F-4D97-AF65-F5344CB8AC3E}">
        <p14:creationId xmlns:p14="http://schemas.microsoft.com/office/powerpoint/2010/main" val="2012167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D55190BF-8F27-094D-43CF-1ED1EDAAA73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3E29D8B-5B79-1F0E-CC9B-963FCF9B323D}"/>
              </a:ext>
            </a:extLst>
          </p:cNvPr>
          <p:cNvSpPr>
            <a:spLocks noGrp="1"/>
          </p:cNvSpPr>
          <p:nvPr>
            <p:ph type="subTitle" idx="1"/>
          </p:nvPr>
        </p:nvSpPr>
        <p:spPr>
          <a:xfrm>
            <a:off x="1024380" y="1567209"/>
            <a:ext cx="10143241" cy="3723583"/>
          </a:xfrm>
        </p:spPr>
        <p:txBody>
          <a:bodyPr>
            <a:normAutofit/>
          </a:bodyPr>
          <a:lstStyle/>
          <a:p>
            <a:pPr algn="l">
              <a:lnSpc>
                <a:spcPct val="110000"/>
              </a:lnSpc>
              <a:spcBef>
                <a:spcPts val="0"/>
              </a:spcBef>
              <a:spcAft>
                <a:spcPts val="600"/>
              </a:spcAft>
            </a:pPr>
            <a:r>
              <a:rPr lang="en-US" sz="1800" dirty="0">
                <a:latin typeface="Garamond Premr Pro" panose="02020402060506020403" pitchFamily="18" charset="0"/>
              </a:rPr>
              <a:t>He spells out the </a:t>
            </a:r>
            <a:r>
              <a:rPr lang="en-US" sz="1800" dirty="0">
                <a:solidFill>
                  <a:srgbClr val="C00000"/>
                </a:solidFill>
                <a:latin typeface="Garamond Premr Pro" panose="02020402060506020403" pitchFamily="18" charset="0"/>
              </a:rPr>
              <a:t>inherent internal dialectic of certain singular items</a:t>
            </a:r>
            <a:r>
              <a:rPr lang="en-US" sz="1800" dirty="0">
                <a:latin typeface="Garamond Premr Pro" panose="02020402060506020403" pitchFamily="18" charset="0"/>
              </a:rPr>
              <a:t>, for example:</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“true thoughts (i.e., that they are their own subjects and yet mine, fundamentally ‘non-I’ </a:t>
            </a:r>
            <a:r>
              <a:rPr lang="en-US" sz="1800" i="1" dirty="0">
                <a:latin typeface="Garamond Premr Pro" panose="02020402060506020403" pitchFamily="18" charset="0"/>
              </a:rPr>
              <a:t>and </a:t>
            </a:r>
            <a:r>
              <a:rPr lang="en-US" sz="1800" dirty="0">
                <a:latin typeface="Garamond Premr Pro" panose="02020402060506020403" pitchFamily="18" charset="0"/>
              </a:rPr>
              <a:t>‘I’)”, and </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“intellectual, poetic, artistic productivity (i.e., that it is at once subjective and objective, production and product, active and passive)”.</a:t>
            </a:r>
          </a:p>
          <a:p>
            <a:pPr algn="l">
              <a:lnSpc>
                <a:spcPct val="110000"/>
              </a:lnSpc>
              <a:spcBef>
                <a:spcPts val="0"/>
              </a:spcBef>
              <a:spcAft>
                <a:spcPts val="600"/>
              </a:spcAft>
            </a:pPr>
            <a:endParaRPr lang="en-US" sz="1800" dirty="0">
              <a:latin typeface="Garamond Premr Pro" panose="02020402060506020403" pitchFamily="18" charset="0"/>
            </a:endParaRPr>
          </a:p>
          <a:p>
            <a:pPr algn="l">
              <a:lnSpc>
                <a:spcPct val="110000"/>
              </a:lnSpc>
              <a:spcBef>
                <a:spcPts val="0"/>
              </a:spcBef>
              <a:spcAft>
                <a:spcPts val="600"/>
              </a:spcAft>
            </a:pPr>
            <a:r>
              <a:rPr lang="en-US" sz="1800" dirty="0">
                <a:latin typeface="Garamond Premr Pro" panose="02020402060506020403" pitchFamily="18" charset="0"/>
              </a:rPr>
              <a:t>He also refers to those </a:t>
            </a:r>
            <a:r>
              <a:rPr lang="en-US" sz="1800" dirty="0">
                <a:solidFill>
                  <a:srgbClr val="C00000"/>
                </a:solidFill>
                <a:latin typeface="Garamond Premr Pro" panose="02020402060506020403" pitchFamily="18" charset="0"/>
              </a:rPr>
              <a:t>singular terms, understood </a:t>
            </a:r>
            <a:r>
              <a:rPr lang="en-US" sz="1800" i="1" dirty="0">
                <a:solidFill>
                  <a:srgbClr val="C00000"/>
                </a:solidFill>
                <a:latin typeface="Garamond Premr Pro" panose="02020402060506020403" pitchFamily="18" charset="0"/>
              </a:rPr>
              <a:t>as </a:t>
            </a:r>
            <a:r>
              <a:rPr lang="en-US" sz="1800" dirty="0">
                <a:solidFill>
                  <a:srgbClr val="C00000"/>
                </a:solidFill>
                <a:latin typeface="Garamond Premr Pro" panose="02020402060506020403" pitchFamily="18" charset="0"/>
              </a:rPr>
              <a:t>internally dialectical</a:t>
            </a:r>
            <a:r>
              <a:rPr lang="en-US" sz="1800" dirty="0">
                <a:latin typeface="Garamond Premr Pro" panose="02020402060506020403" pitchFamily="18" charset="0"/>
              </a:rPr>
              <a:t>, which are central to the entire approach, such as: </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“the absolutely closed, hermetically sealed [alchemical] vessel”</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“the standpoint of psychology”, and simply</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“the soul”.</a:t>
            </a:r>
          </a:p>
        </p:txBody>
      </p:sp>
    </p:spTree>
    <p:extLst>
      <p:ext uri="{BB962C8B-B14F-4D97-AF65-F5344CB8AC3E}">
        <p14:creationId xmlns:p14="http://schemas.microsoft.com/office/powerpoint/2010/main" val="1577747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8811602C-3619-2E4D-40D5-0AD3A794838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9B4E5B5-C3E2-8E70-14CF-02EA30BEC47C}"/>
              </a:ext>
            </a:extLst>
          </p:cNvPr>
          <p:cNvSpPr>
            <a:spLocks noGrp="1"/>
          </p:cNvSpPr>
          <p:nvPr>
            <p:ph type="subTitle" idx="1"/>
          </p:nvPr>
        </p:nvSpPr>
        <p:spPr>
          <a:xfrm>
            <a:off x="1024380" y="2110427"/>
            <a:ext cx="10143241" cy="2637146"/>
          </a:xfrm>
        </p:spPr>
        <p:txBody>
          <a:bodyPr>
            <a:normAutofit/>
          </a:bodyPr>
          <a:lstStyle/>
          <a:p>
            <a:pPr algn="l">
              <a:lnSpc>
                <a:spcPct val="110000"/>
              </a:lnSpc>
              <a:spcBef>
                <a:spcPts val="0"/>
              </a:spcBef>
              <a:spcAft>
                <a:spcPts val="600"/>
              </a:spcAft>
            </a:pPr>
            <a:r>
              <a:rPr lang="en-US" sz="1800" dirty="0">
                <a:latin typeface="Garamond Premr Pro" panose="02020402060506020403" pitchFamily="18" charset="0"/>
              </a:rPr>
              <a:t>And speaking </a:t>
            </a:r>
            <a:r>
              <a:rPr lang="en-US" sz="1800" dirty="0">
                <a:solidFill>
                  <a:srgbClr val="C00000"/>
                </a:solidFill>
                <a:latin typeface="Garamond Premr Pro" panose="02020402060506020403" pitchFamily="18" charset="0"/>
              </a:rPr>
              <a:t>most comprehensively</a:t>
            </a:r>
            <a:r>
              <a:rPr lang="en-US" sz="1800" dirty="0">
                <a:latin typeface="Garamond Premr Pro" panose="02020402060506020403" pitchFamily="18" charset="0"/>
              </a:rPr>
              <a:t>, he references the dialectical nature of </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“human existence”</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“what being-human in the fullest sense of the word means”, and even</a:t>
            </a:r>
          </a:p>
          <a:p>
            <a:pPr marL="742950" lvl="1" indent="-285750" algn="l">
              <a:lnSpc>
                <a:spcPct val="110000"/>
              </a:lnSpc>
              <a:spcBef>
                <a:spcPts val="0"/>
              </a:spcBef>
              <a:spcAft>
                <a:spcPts val="600"/>
              </a:spcAft>
              <a:buFont typeface="Arial" panose="020B0604020202020204" pitchFamily="34" charset="0"/>
              <a:buChar char="•"/>
            </a:pPr>
            <a:r>
              <a:rPr lang="en-US" sz="1800" dirty="0">
                <a:latin typeface="Garamond Premr Pro" panose="02020402060506020403" pitchFamily="18" charset="0"/>
              </a:rPr>
              <a:t>“the logical (dialectical) constitution of reality”.</a:t>
            </a:r>
          </a:p>
          <a:p>
            <a:pPr algn="l">
              <a:lnSpc>
                <a:spcPct val="110000"/>
              </a:lnSpc>
              <a:spcBef>
                <a:spcPts val="0"/>
              </a:spcBef>
              <a:spcAft>
                <a:spcPts val="600"/>
              </a:spcAft>
            </a:pPr>
            <a:endParaRPr lang="en-US" sz="1800" dirty="0">
              <a:latin typeface="Garamond Premr Pro" panose="02020402060506020403" pitchFamily="18" charset="0"/>
            </a:endParaRPr>
          </a:p>
          <a:p>
            <a:pPr algn="l">
              <a:lnSpc>
                <a:spcPct val="110000"/>
              </a:lnSpc>
              <a:spcBef>
                <a:spcPts val="0"/>
              </a:spcBef>
              <a:spcAft>
                <a:spcPts val="600"/>
              </a:spcAft>
            </a:pPr>
            <a:r>
              <a:rPr lang="en-US" sz="1800" dirty="0">
                <a:latin typeface="Garamond Premr Pro" panose="02020402060506020403" pitchFamily="18" charset="0"/>
              </a:rPr>
              <a:t>Giegerich enjoins us to “follow the psychotherapeutic […] method of allowing oneself to be taught by the real”. If reality is dialectically constituted, </a:t>
            </a:r>
            <a:r>
              <a:rPr lang="en-US" sz="1800" dirty="0">
                <a:solidFill>
                  <a:srgbClr val="C00000"/>
                </a:solidFill>
                <a:latin typeface="Garamond Premr Pro" panose="02020402060506020403" pitchFamily="18" charset="0"/>
              </a:rPr>
              <a:t>psychology is a </a:t>
            </a:r>
            <a:r>
              <a:rPr lang="en-US" sz="1800" i="1" dirty="0">
                <a:solidFill>
                  <a:srgbClr val="C00000"/>
                </a:solidFill>
                <a:latin typeface="Garamond Premr Pro" panose="02020402060506020403" pitchFamily="18" charset="0"/>
              </a:rPr>
              <a:t>contra natural realism</a:t>
            </a:r>
            <a:r>
              <a:rPr lang="en-US" sz="1800" dirty="0">
                <a:latin typeface="Garamond Premr Pro" panose="02020402060506020403" pitchFamily="18" charset="0"/>
              </a:rPr>
              <a:t>. </a:t>
            </a:r>
          </a:p>
        </p:txBody>
      </p:sp>
    </p:spTree>
    <p:extLst>
      <p:ext uri="{BB962C8B-B14F-4D97-AF65-F5344CB8AC3E}">
        <p14:creationId xmlns:p14="http://schemas.microsoft.com/office/powerpoint/2010/main" val="2454622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BD291C90-99B9-5EC0-E7BF-36013DB680C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411A22F-96C6-C053-FB44-763B65452B0B}"/>
              </a:ext>
            </a:extLst>
          </p:cNvPr>
          <p:cNvSpPr>
            <a:spLocks noGrp="1"/>
          </p:cNvSpPr>
          <p:nvPr>
            <p:ph type="subTitle" idx="1"/>
          </p:nvPr>
        </p:nvSpPr>
        <p:spPr>
          <a:xfrm>
            <a:off x="1046375" y="445916"/>
            <a:ext cx="10143241" cy="5966168"/>
          </a:xfrm>
        </p:spPr>
        <p:txBody>
          <a:bodyPr>
            <a:normAutofit/>
          </a:bodyPr>
          <a:lstStyle/>
          <a:p>
            <a:r>
              <a:rPr lang="en-CA" b="1" dirty="0">
                <a:solidFill>
                  <a:srgbClr val="C00000"/>
                </a:solidFill>
                <a:latin typeface="Garamond Premr Pro" panose="02020402060506020403" pitchFamily="18" charset="0"/>
              </a:rPr>
              <a:t>Introduction</a:t>
            </a:r>
          </a:p>
          <a:p>
            <a:pPr algn="l">
              <a:lnSpc>
                <a:spcPct val="150000"/>
              </a:lnSpc>
              <a:spcBef>
                <a:spcPts val="1200"/>
              </a:spcBef>
              <a:spcAft>
                <a:spcPts val="1200"/>
              </a:spcAft>
            </a:pPr>
            <a:r>
              <a:rPr lang="en-US" sz="1800" dirty="0">
                <a:latin typeface="Garamond Premr Pro" panose="02020402060506020403" pitchFamily="18" charset="0"/>
              </a:rPr>
              <a:t>The term “dialectical” is imported from philosophy, where it’s commonplace, much studied, and often dis­puted. I can try to address some of these questions if they come up, to the best of my ability, but I am aiming instead to capture something of the essence of the notion, specifically as it relates to what Wolfgang Giegerich calls “true psychology”. In any case, it has always seemed to me best to approach such complex ideas as freshly and directly as possible, while of course relying on relevant sources for insight and direction. </a:t>
            </a:r>
          </a:p>
          <a:p>
            <a:pPr algn="l">
              <a:lnSpc>
                <a:spcPct val="150000"/>
              </a:lnSpc>
              <a:spcBef>
                <a:spcPts val="1200"/>
              </a:spcBef>
              <a:spcAft>
                <a:spcPts val="1200"/>
              </a:spcAft>
            </a:pPr>
            <a:r>
              <a:rPr lang="en-US" sz="1800" dirty="0">
                <a:latin typeface="Garamond Premr Pro" panose="02020402060506020403" pitchFamily="18" charset="0"/>
              </a:rPr>
              <a:t>We certainly get a feel for it from reading Giegerich, where “dialectical” appears regularly, frequently associated with words like “alchemical” and “uroboric” (after the mythological snake, Uroboros, eating its own tail). But when we try to grasp it, it often eludes us. Why does Giegerich insist on the centrality of this philosophical idea to psychological thinking? What sort of interpretive strategy is psychology, that it strives for fidelity to our real lives and real human </a:t>
            </a:r>
            <a:r>
              <a:rPr lang="en-US" sz="1800" dirty="0" err="1">
                <a:latin typeface="Garamond Premr Pro" panose="02020402060506020403" pitchFamily="18" charset="0"/>
              </a:rPr>
              <a:t>behaviour</a:t>
            </a:r>
            <a:r>
              <a:rPr lang="en-US" sz="1800" dirty="0">
                <a:latin typeface="Garamond Premr Pro" panose="02020402060506020403" pitchFamily="18" charset="0"/>
              </a:rPr>
              <a:t> while depending so crucially upon a slippery notion like dialectical thinking? </a:t>
            </a:r>
          </a:p>
        </p:txBody>
      </p:sp>
    </p:spTree>
    <p:extLst>
      <p:ext uri="{BB962C8B-B14F-4D97-AF65-F5344CB8AC3E}">
        <p14:creationId xmlns:p14="http://schemas.microsoft.com/office/powerpoint/2010/main" val="3323768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3A29D109-E210-D346-5594-C9D25261CC0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A00BB6D-B4A3-F9AD-D3C8-8D77B09D383D}"/>
              </a:ext>
            </a:extLst>
          </p:cNvPr>
          <p:cNvSpPr>
            <a:spLocks noGrp="1"/>
          </p:cNvSpPr>
          <p:nvPr>
            <p:ph type="subTitle" idx="1"/>
          </p:nvPr>
        </p:nvSpPr>
        <p:spPr>
          <a:xfrm>
            <a:off x="1065229" y="445915"/>
            <a:ext cx="10162095" cy="6171701"/>
          </a:xfrm>
        </p:spPr>
        <p:txBody>
          <a:bodyPr>
            <a:noAutofit/>
          </a:bodyPr>
          <a:lstStyle/>
          <a:p>
            <a:pPr algn="l">
              <a:lnSpc>
                <a:spcPct val="150000"/>
              </a:lnSpc>
              <a:spcBef>
                <a:spcPts val="1200"/>
              </a:spcBef>
              <a:spcAft>
                <a:spcPts val="1200"/>
              </a:spcAft>
            </a:pPr>
            <a:r>
              <a:rPr lang="en-US" sz="1800" dirty="0">
                <a:latin typeface="Garamond Premr Pro" panose="02020402060506020403" pitchFamily="18" charset="0"/>
              </a:rPr>
              <a:t>“Dialectic” was originally Plato’s term for the back-and-forth of critical reason that characterizes the Socratic inquiry after truth. The medieval Scholastics began to systematize it, attempting to support religious revelation with rational argumentation. Its crowning achievement was, of course, in the 19th-century work of Hegel, at the highpoint of reason’s self-confidence. The notion was then faced with the subsequent crisis of reason, deconstructed by his inevitable successors and undermined by the brutal march of history. Perhaps he wouldn’t have been surprised, however, that not only has dialectic not disappeared, but that it has been brilliantly clarified and powerfully furthered by another generation of thinkers, able to take into account the profound challenges since his time. </a:t>
            </a:r>
          </a:p>
          <a:p>
            <a:pPr algn="l">
              <a:lnSpc>
                <a:spcPct val="150000"/>
              </a:lnSpc>
              <a:spcBef>
                <a:spcPts val="1200"/>
              </a:spcBef>
              <a:spcAft>
                <a:spcPts val="1200"/>
              </a:spcAft>
            </a:pPr>
            <a:r>
              <a:rPr lang="en-US" sz="1800" dirty="0">
                <a:latin typeface="Garamond Premr Pro" panose="02020402060506020403" pitchFamily="18" charset="0"/>
              </a:rPr>
              <a:t>Etymologically, the term stems from the Greek </a:t>
            </a:r>
            <a:r>
              <a:rPr lang="en-US" sz="1800" i="1" dirty="0">
                <a:latin typeface="Garamond Premr Pro" panose="02020402060506020403" pitchFamily="18" charset="0"/>
              </a:rPr>
              <a:t>dia </a:t>
            </a:r>
            <a:r>
              <a:rPr lang="en-US" sz="1800" dirty="0">
                <a:latin typeface="Garamond Premr Pro" panose="02020402060506020403" pitchFamily="18" charset="0"/>
              </a:rPr>
              <a:t>“across, between” and </a:t>
            </a:r>
            <a:r>
              <a:rPr lang="en-US" sz="1800" i="1" dirty="0">
                <a:latin typeface="Garamond Premr Pro" panose="02020402060506020403" pitchFamily="18" charset="0"/>
              </a:rPr>
              <a:t>legein </a:t>
            </a:r>
            <a:r>
              <a:rPr lang="en-US" sz="1800" dirty="0">
                <a:latin typeface="Garamond Premr Pro" panose="02020402060506020403" pitchFamily="18" charset="0"/>
              </a:rPr>
              <a:t>“to speak” (hence </a:t>
            </a:r>
            <a:r>
              <a:rPr lang="en-US" sz="1800" i="1" dirty="0">
                <a:latin typeface="Garamond Premr Pro" panose="02020402060506020403" pitchFamily="18" charset="0"/>
              </a:rPr>
              <a:t>logos</a:t>
            </a:r>
            <a:r>
              <a:rPr lang="en-US" sz="1800" dirty="0">
                <a:latin typeface="Garamond Premr Pro" panose="02020402060506020403" pitchFamily="18" charset="0"/>
              </a:rPr>
              <a:t>). </a:t>
            </a:r>
            <a:r>
              <a:rPr lang="en-US" sz="1800" i="1" dirty="0">
                <a:latin typeface="Garamond Premr Pro" panose="02020402060506020403" pitchFamily="18" charset="0"/>
              </a:rPr>
              <a:t>Dialegesthai </a:t>
            </a:r>
            <a:r>
              <a:rPr lang="en-US" sz="1800" dirty="0">
                <a:latin typeface="Garamond Premr Pro" panose="02020402060506020403" pitchFamily="18" charset="0"/>
              </a:rPr>
              <a:t>simply meant “to converse, discuss, argue”, and </a:t>
            </a:r>
            <a:r>
              <a:rPr lang="en-US" sz="1800" i="1" dirty="0">
                <a:latin typeface="Garamond Premr Pro" panose="02020402060506020403" pitchFamily="18" charset="0"/>
              </a:rPr>
              <a:t>dialektos</a:t>
            </a:r>
            <a:r>
              <a:rPr lang="en-US" sz="1800" dirty="0">
                <a:latin typeface="Garamond Premr Pro" panose="02020402060506020403" pitchFamily="18" charset="0"/>
              </a:rPr>
              <a:t>, “talk, conversation, speech”, as well as referring to the distinct languages of particular regions. For this workshop, we, in our various “dialects” (some fluent in this language, others less so) and across our distances of background and expertise, will be speaking about speaking-about, thinking about thinking. For in psychology, as James Hillman writes, “We are thinking about thoughts, not about things, or about the effect of thoughts upon our experience of things.” An education in dialectical thinking is ultimately an initiation into the nature of thinking as such. </a:t>
            </a:r>
          </a:p>
        </p:txBody>
      </p:sp>
    </p:spTree>
    <p:extLst>
      <p:ext uri="{BB962C8B-B14F-4D97-AF65-F5344CB8AC3E}">
        <p14:creationId xmlns:p14="http://schemas.microsoft.com/office/powerpoint/2010/main" val="1986572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22F5584B-F57D-3399-E244-CF6B399B93F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0D8ECA7-3ED8-79E0-60A5-BC8754BCD291}"/>
              </a:ext>
            </a:extLst>
          </p:cNvPr>
          <p:cNvSpPr>
            <a:spLocks noGrp="1"/>
          </p:cNvSpPr>
          <p:nvPr>
            <p:ph type="subTitle" idx="1"/>
          </p:nvPr>
        </p:nvSpPr>
        <p:spPr>
          <a:xfrm>
            <a:off x="1024380" y="1059586"/>
            <a:ext cx="10143241" cy="4738828"/>
          </a:xfrm>
        </p:spPr>
        <p:txBody>
          <a:bodyPr>
            <a:normAutofit/>
          </a:bodyPr>
          <a:lstStyle/>
          <a:p>
            <a:pPr>
              <a:lnSpc>
                <a:spcPct val="150000"/>
              </a:lnSpc>
              <a:spcBef>
                <a:spcPts val="0"/>
              </a:spcBef>
              <a:spcAft>
                <a:spcPts val="600"/>
              </a:spcAft>
            </a:pPr>
            <a:r>
              <a:rPr lang="en-CA" b="1" dirty="0">
                <a:solidFill>
                  <a:srgbClr val="C00000"/>
                </a:solidFill>
                <a:latin typeface="Garamond Premr Pro" panose="02020402060506020403" pitchFamily="18" charset="0"/>
              </a:rPr>
              <a:t>Some keywords</a:t>
            </a:r>
          </a:p>
          <a:p>
            <a:pPr algn="l">
              <a:lnSpc>
                <a:spcPct val="150000"/>
              </a:lnSpc>
              <a:spcBef>
                <a:spcPts val="1200"/>
              </a:spcBef>
              <a:spcAft>
                <a:spcPts val="1200"/>
              </a:spcAft>
            </a:pPr>
            <a:r>
              <a:rPr lang="en-US" sz="1800" b="1" dirty="0">
                <a:solidFill>
                  <a:srgbClr val="C00000"/>
                </a:solidFill>
                <a:latin typeface="Garamond Premr Pro" panose="02020402060506020403" pitchFamily="18" charset="0"/>
              </a:rPr>
              <a:t>Contradiction</a:t>
            </a:r>
            <a:r>
              <a:rPr lang="en-US" sz="1800" dirty="0">
                <a:latin typeface="Garamond Premr Pro" panose="02020402060506020403" pitchFamily="18" charset="0"/>
              </a:rPr>
              <a:t> The Latin </a:t>
            </a:r>
            <a:r>
              <a:rPr lang="en-US" sz="1800" i="1" dirty="0">
                <a:latin typeface="Garamond Premr Pro" panose="02020402060506020403" pitchFamily="18" charset="0"/>
              </a:rPr>
              <a:t>dicere</a:t>
            </a:r>
            <a:r>
              <a:rPr lang="en-US" sz="1800" dirty="0">
                <a:latin typeface="Garamond Premr Pro" panose="02020402060506020403" pitchFamily="18" charset="0"/>
              </a:rPr>
              <a:t> is from “to speak”, and </a:t>
            </a:r>
            <a:r>
              <a:rPr lang="en-US" sz="1800" i="1" dirty="0">
                <a:latin typeface="Garamond Premr Pro" panose="02020402060506020403" pitchFamily="18" charset="0"/>
              </a:rPr>
              <a:t>contra</a:t>
            </a:r>
            <a:r>
              <a:rPr lang="en-US" sz="1800" dirty="0">
                <a:latin typeface="Garamond Premr Pro" panose="02020402060506020403" pitchFamily="18" charset="0"/>
              </a:rPr>
              <a:t> means “against”. Giegerich often goes back over a topic from an opposing angle, speaking against his prior formulation. But he is not merely layering positions to bring out the depth of real-world phenomena (itself, clearly valuable) or to identify their unifying factors. He is going further, raising contradiction to the level of a defining principle: “Such is […] the logical life of the soul,” he writes; “[…] it is one single act or attitude that in itself moves in opposite directions and thus is self-contradic­tory”. Self-contradiction facilitates the conceptual movement he calls </a:t>
            </a:r>
            <a:r>
              <a:rPr lang="en-US" sz="1800" i="1" dirty="0">
                <a:solidFill>
                  <a:srgbClr val="C00000"/>
                </a:solidFill>
                <a:latin typeface="Garamond Premr Pro" panose="02020402060506020403" pitchFamily="18" charset="0"/>
              </a:rPr>
              <a:t>recursive progression</a:t>
            </a:r>
            <a:r>
              <a:rPr lang="en-US" sz="1800" dirty="0">
                <a:latin typeface="Garamond Premr Pro" panose="02020402060506020403" pitchFamily="18" charset="0"/>
              </a:rPr>
              <a:t>, and this alone makes dialectical thinking possible. So, in our </a:t>
            </a:r>
            <a:r>
              <a:rPr lang="en-US" sz="1800" i="1" dirty="0">
                <a:latin typeface="Garamond Premr Pro" panose="02020402060506020403" pitchFamily="18" charset="0"/>
              </a:rPr>
              <a:t>speaking about speaking</a:t>
            </a:r>
            <a:r>
              <a:rPr lang="en-US" sz="1800" dirty="0">
                <a:latin typeface="Garamond Premr Pro" panose="02020402060506020403" pitchFamily="18" charset="0"/>
              </a:rPr>
              <a:t>, we’re specifically concerned with the function of </a:t>
            </a:r>
            <a:r>
              <a:rPr lang="en-US" sz="1800" i="1" dirty="0">
                <a:latin typeface="Garamond Premr Pro" panose="02020402060506020403" pitchFamily="18" charset="0"/>
              </a:rPr>
              <a:t>speaking against</a:t>
            </a:r>
            <a:r>
              <a:rPr lang="en-US" sz="1800" dirty="0">
                <a:latin typeface="Garamond Premr Pro" panose="02020402060506020403" pitchFamily="18" charset="0"/>
              </a:rPr>
              <a:t>. We’re asking why self-contradiction is necessary, that is, how the recursive can actually help us to progress in our understanding. </a:t>
            </a:r>
          </a:p>
        </p:txBody>
      </p:sp>
    </p:spTree>
    <p:extLst>
      <p:ext uri="{BB962C8B-B14F-4D97-AF65-F5344CB8AC3E}">
        <p14:creationId xmlns:p14="http://schemas.microsoft.com/office/powerpoint/2010/main" val="1416567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6E5B55A6-FBF5-D332-8F69-68C89FF7498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90A9234-5253-7EEE-688F-BE596CAD3E18}"/>
              </a:ext>
            </a:extLst>
          </p:cNvPr>
          <p:cNvSpPr>
            <a:spLocks noGrp="1"/>
          </p:cNvSpPr>
          <p:nvPr>
            <p:ph type="subTitle" idx="1"/>
          </p:nvPr>
        </p:nvSpPr>
        <p:spPr>
          <a:xfrm>
            <a:off x="1024380" y="513296"/>
            <a:ext cx="10143241" cy="5831409"/>
          </a:xfrm>
        </p:spPr>
        <p:txBody>
          <a:bodyPr>
            <a:noAutofit/>
          </a:bodyPr>
          <a:lstStyle/>
          <a:p>
            <a:pPr algn="l">
              <a:lnSpc>
                <a:spcPct val="150000"/>
              </a:lnSpc>
              <a:spcBef>
                <a:spcPts val="1200"/>
              </a:spcBef>
              <a:spcAft>
                <a:spcPts val="1200"/>
              </a:spcAft>
            </a:pPr>
            <a:r>
              <a:rPr lang="en-US" sz="1800" b="1" dirty="0">
                <a:solidFill>
                  <a:srgbClr val="C00000"/>
                </a:solidFill>
                <a:latin typeface="Garamond Premr Pro" panose="02020402060506020403" pitchFamily="18" charset="0"/>
              </a:rPr>
              <a:t>Natural</a:t>
            </a:r>
            <a:r>
              <a:rPr lang="en-US" sz="1800" dirty="0">
                <a:latin typeface="Garamond Premr Pro" panose="02020402060506020403" pitchFamily="18" charset="0"/>
              </a:rPr>
              <a:t> What dialectical thinking as such contradicts and subverts is the “natural mind”. (We’ll leave aside for now the question of their dialectical resolution – it’s the alchemical goal, the Stone!) Hegel refers to this as “the Understanding” or finite thinking. Giegerich sometimes employs the alchemical term, </a:t>
            </a:r>
            <a:r>
              <a:rPr lang="en-US" sz="1800" i="1" dirty="0">
                <a:latin typeface="Garamond Premr Pro" panose="02020402060506020403" pitchFamily="18" charset="0"/>
              </a:rPr>
              <a:t>unio naturalis</a:t>
            </a:r>
            <a:r>
              <a:rPr lang="en-US" sz="1800" dirty="0">
                <a:latin typeface="Garamond Premr Pro" panose="02020402060506020403" pitchFamily="18" charset="0"/>
              </a:rPr>
              <a:t>, for the still-unbroken unity of thinking with itself and its objects, the innocent, unquestioning state of mind that takes it all naturally, naturalistically. It is a “day-world perspective, […] informed by the undialectical, binary opposition of subject and object […]”. It’s a creaturely view, concerned with navigating material existence, and it is the positivist view of the physical sciences. And </a:t>
            </a:r>
            <a:r>
              <a:rPr lang="en-US" sz="1800" dirty="0">
                <a:solidFill>
                  <a:srgbClr val="C00000"/>
                </a:solidFill>
                <a:latin typeface="Garamond Premr Pro" panose="02020402060506020403" pitchFamily="18" charset="0"/>
              </a:rPr>
              <a:t>we naturally </a:t>
            </a:r>
            <a:r>
              <a:rPr lang="en-US" sz="1800" i="1" dirty="0">
                <a:solidFill>
                  <a:srgbClr val="C00000"/>
                </a:solidFill>
                <a:latin typeface="Garamond Premr Pro" panose="02020402060506020403" pitchFamily="18" charset="0"/>
              </a:rPr>
              <a:t>resist </a:t>
            </a:r>
            <a:r>
              <a:rPr lang="en-US" sz="1800" dirty="0">
                <a:solidFill>
                  <a:srgbClr val="C00000"/>
                </a:solidFill>
                <a:latin typeface="Garamond Premr Pro" panose="02020402060506020403" pitchFamily="18" charset="0"/>
              </a:rPr>
              <a:t>the contra natural</a:t>
            </a:r>
            <a:r>
              <a:rPr lang="en-US" sz="1800" dirty="0">
                <a:latin typeface="Garamond Premr Pro" panose="02020402060506020403" pitchFamily="18" charset="0"/>
              </a:rPr>
              <a:t>. As Markus Gabriel explains, “natural consciousness is least of all inclined to busy itself with accounting for the structure of its own reflection”. It “must have an experience of ‘rupture’ […] an experience of skeptical ‘confusion’”, for “without the engine of skeptical disorientation, absolutely no impulse to philosophize would arise in natural consciousness”. This “confusion” may derive simply from a philosophical temperament, a skeptical orientation in the individual. Historically, it required the break with mythological consciousness achieved by the pre-Socratics, first establishing our tradition of self-inquiry. It may also be occasioned by a personal breakdown that arrests life’s forward motion and provokes a turn, often desperate, to reflection and speculation. </a:t>
            </a:r>
          </a:p>
        </p:txBody>
      </p:sp>
    </p:spTree>
    <p:extLst>
      <p:ext uri="{BB962C8B-B14F-4D97-AF65-F5344CB8AC3E}">
        <p14:creationId xmlns:p14="http://schemas.microsoft.com/office/powerpoint/2010/main" val="2113549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04B3D8E5-6597-F511-53C3-B9AF5C04D73C}"/>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160400E-33FE-3C74-FC92-59E10748944C}"/>
              </a:ext>
            </a:extLst>
          </p:cNvPr>
          <p:cNvSpPr>
            <a:spLocks noGrp="1"/>
          </p:cNvSpPr>
          <p:nvPr>
            <p:ph type="subTitle" idx="1"/>
          </p:nvPr>
        </p:nvSpPr>
        <p:spPr>
          <a:xfrm>
            <a:off x="1024380" y="913469"/>
            <a:ext cx="10143241" cy="5031062"/>
          </a:xfrm>
        </p:spPr>
        <p:txBody>
          <a:bodyPr>
            <a:noAutofit/>
          </a:bodyPr>
          <a:lstStyle/>
          <a:p>
            <a:pPr algn="l">
              <a:lnSpc>
                <a:spcPct val="150000"/>
              </a:lnSpc>
              <a:spcBef>
                <a:spcPts val="1200"/>
              </a:spcBef>
              <a:spcAft>
                <a:spcPts val="1200"/>
              </a:spcAft>
            </a:pPr>
            <a:r>
              <a:rPr lang="en-US" sz="1800" b="1" dirty="0">
                <a:solidFill>
                  <a:srgbClr val="C00000"/>
                </a:solidFill>
                <a:latin typeface="Garamond Premr Pro" panose="02020402060506020403" pitchFamily="18" charset="0"/>
              </a:rPr>
              <a:t>Reflection</a:t>
            </a:r>
            <a:r>
              <a:rPr lang="en-US" sz="1800" dirty="0">
                <a:latin typeface="Garamond Premr Pro" panose="02020402060506020403" pitchFamily="18" charset="0"/>
              </a:rPr>
              <a:t> Paradigmatic emblem of philosophy for Hegel and often mentioned by Giegerich, the mythic Owl of Minerva is said to fly upward at dusk, for in the silvery moonlight reflections become possible and insight conceivable. In the course of time, however, there is no pause, no dusk. Yet </a:t>
            </a:r>
            <a:r>
              <a:rPr lang="en-US" sz="1800" i="1" dirty="0">
                <a:latin typeface="Garamond Premr Pro" panose="02020402060506020403" pitchFamily="18" charset="0"/>
              </a:rPr>
              <a:t>we </a:t>
            </a:r>
            <a:r>
              <a:rPr lang="en-US" sz="1800" dirty="0">
                <a:latin typeface="Garamond Premr Pro" panose="02020402060506020403" pitchFamily="18" charset="0"/>
              </a:rPr>
              <a:t>can fly upward </a:t>
            </a:r>
            <a:r>
              <a:rPr lang="en-US" sz="1800" i="1" dirty="0">
                <a:latin typeface="Garamond Premr Pro" panose="02020402060506020403" pitchFamily="18" charset="0"/>
              </a:rPr>
              <a:t>as </a:t>
            </a:r>
            <a:r>
              <a:rPr lang="en-US" sz="1800" dirty="0">
                <a:latin typeface="Garamond Premr Pro" panose="02020402060506020403" pitchFamily="18" charset="0"/>
              </a:rPr>
              <a:t>Minerva’s owl and thereby </a:t>
            </a:r>
            <a:r>
              <a:rPr lang="en-US" sz="1800" i="1" dirty="0">
                <a:latin typeface="Garamond Premr Pro" panose="02020402060506020403" pitchFamily="18" charset="0"/>
              </a:rPr>
              <a:t>generate </a:t>
            </a:r>
            <a:r>
              <a:rPr lang="en-US" sz="1800" dirty="0">
                <a:latin typeface="Garamond Premr Pro" panose="02020402060506020403" pitchFamily="18" charset="0"/>
              </a:rPr>
              <a:t>the dusk ourselves – even though the reflective image below only </a:t>
            </a:r>
            <a:r>
              <a:rPr lang="en-US" sz="1800" i="1" dirty="0">
                <a:latin typeface="Garamond Premr Pro" panose="02020402060506020403" pitchFamily="18" charset="0"/>
              </a:rPr>
              <a:t>appears </a:t>
            </a:r>
            <a:r>
              <a:rPr lang="en-US" sz="1800" dirty="0">
                <a:latin typeface="Garamond Premr Pro" panose="02020402060506020403" pitchFamily="18" charset="0"/>
              </a:rPr>
              <a:t>to have stopped time, which still rushes onward (and sustains our very reflecting). The nature of nature is to progress, but something else unfolds in that contra natural realm Giegerich calls the </a:t>
            </a:r>
            <a:r>
              <a:rPr lang="en-US" sz="1800" i="1" dirty="0">
                <a:latin typeface="Garamond Premr Pro" panose="02020402060506020403" pitchFamily="18" charset="0"/>
              </a:rPr>
              <a:t>absolute negative </a:t>
            </a:r>
            <a:r>
              <a:rPr lang="en-US" sz="1800" dirty="0">
                <a:latin typeface="Garamond Premr Pro" panose="02020402060506020403" pitchFamily="18" charset="0"/>
              </a:rPr>
              <a:t>and which “come[s] about only </a:t>
            </a:r>
            <a:r>
              <a:rPr lang="en-US" sz="1800" i="1" dirty="0">
                <a:latin typeface="Garamond Premr Pro" panose="02020402060506020403" pitchFamily="18" charset="0"/>
              </a:rPr>
              <a:t>through a logical act</a:t>
            </a:r>
            <a:r>
              <a:rPr lang="en-US" sz="1800" dirty="0">
                <a:latin typeface="Garamond Premr Pro" panose="02020402060506020403" pitchFamily="18" charset="0"/>
              </a:rPr>
              <a:t>, through the </a:t>
            </a:r>
            <a:r>
              <a:rPr lang="en-US" sz="1800" i="1" dirty="0">
                <a:latin typeface="Garamond Premr Pro" panose="02020402060506020403" pitchFamily="18" charset="0"/>
              </a:rPr>
              <a:t>negation </a:t>
            </a:r>
            <a:r>
              <a:rPr lang="en-US" sz="1800" dirty="0">
                <a:latin typeface="Garamond Premr Pro" panose="02020402060506020403" pitchFamily="18" charset="0"/>
              </a:rPr>
              <a:t>of externality, of space as such”. And nothing is more </a:t>
            </a:r>
            <a:r>
              <a:rPr lang="en-US" sz="1800" i="1" dirty="0">
                <a:latin typeface="Garamond Premr Pro" panose="02020402060506020403" pitchFamily="18" charset="0"/>
              </a:rPr>
              <a:t>absolutely </a:t>
            </a:r>
            <a:r>
              <a:rPr lang="en-US" sz="1800" dirty="0">
                <a:latin typeface="Garamond Premr Pro" panose="02020402060506020403" pitchFamily="18" charset="0"/>
              </a:rPr>
              <a:t>dialectical than reflection’s “placeless space” (to borrow a term from the phenomenologist of music, Victor </a:t>
            </a:r>
            <a:r>
              <a:rPr lang="en-US" sz="1800" dirty="0" err="1">
                <a:latin typeface="Garamond Premr Pro" panose="02020402060506020403" pitchFamily="18" charset="0"/>
              </a:rPr>
              <a:t>Zuckerkandl</a:t>
            </a:r>
            <a:r>
              <a:rPr lang="en-US" sz="1800" dirty="0">
                <a:latin typeface="Garamond Premr Pro" panose="02020402060506020403" pitchFamily="18" charset="0"/>
              </a:rPr>
              <a:t>). Here, “Mirror on mirror mirrored is all the show” (Yeats, “The Statues”), yet it is nevertheless our very home, where the “I” lives and encounters “the world”. The two sides, subjectivity and objectivity, exist in unbreakable mutuality, dialectically dependent upon one another for their very existence </a:t>
            </a:r>
            <a:r>
              <a:rPr lang="en-US" sz="1800" i="1" dirty="0">
                <a:latin typeface="Garamond Premr Pro" panose="02020402060506020403" pitchFamily="18" charset="0"/>
              </a:rPr>
              <a:t>as </a:t>
            </a:r>
            <a:r>
              <a:rPr lang="en-US" sz="1800" dirty="0">
                <a:latin typeface="Garamond Premr Pro" panose="02020402060506020403" pitchFamily="18" charset="0"/>
              </a:rPr>
              <a:t>consciousness. And </a:t>
            </a:r>
            <a:r>
              <a:rPr lang="en-US" sz="1800" dirty="0">
                <a:solidFill>
                  <a:srgbClr val="C00000"/>
                </a:solidFill>
                <a:latin typeface="Garamond Premr Pro" panose="02020402060506020403" pitchFamily="18" charset="0"/>
              </a:rPr>
              <a:t>we regard ourselves in our own creations</a:t>
            </a:r>
            <a:r>
              <a:rPr lang="en-US" sz="1800" dirty="0">
                <a:latin typeface="Garamond Premr Pro" panose="02020402060506020403" pitchFamily="18" charset="0"/>
              </a:rPr>
              <a:t>.</a:t>
            </a:r>
          </a:p>
        </p:txBody>
      </p:sp>
    </p:spTree>
    <p:extLst>
      <p:ext uri="{BB962C8B-B14F-4D97-AF65-F5344CB8AC3E}">
        <p14:creationId xmlns:p14="http://schemas.microsoft.com/office/powerpoint/2010/main" val="259074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A93CD5CA-6F5F-316C-6E3B-C28EC8EB542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3F34616-9392-09EE-2FDC-DCF6392422A7}"/>
              </a:ext>
            </a:extLst>
          </p:cNvPr>
          <p:cNvSpPr>
            <a:spLocks noGrp="1"/>
          </p:cNvSpPr>
          <p:nvPr>
            <p:ph type="subTitle" idx="1"/>
          </p:nvPr>
        </p:nvSpPr>
        <p:spPr>
          <a:xfrm>
            <a:off x="1024380" y="1708143"/>
            <a:ext cx="10143241" cy="3441715"/>
          </a:xfrm>
        </p:spPr>
        <p:txBody>
          <a:bodyPr>
            <a:noAutofit/>
          </a:bodyPr>
          <a:lstStyle/>
          <a:p>
            <a:pPr algn="l">
              <a:lnSpc>
                <a:spcPct val="150000"/>
              </a:lnSpc>
              <a:spcBef>
                <a:spcPts val="1200"/>
              </a:spcBef>
              <a:spcAft>
                <a:spcPts val="1200"/>
              </a:spcAft>
            </a:pPr>
            <a:r>
              <a:rPr lang="en-US" sz="1800" b="1" dirty="0">
                <a:solidFill>
                  <a:srgbClr val="C00000"/>
                </a:solidFill>
                <a:latin typeface="Garamond Premr Pro" panose="02020402060506020403" pitchFamily="18" charset="0"/>
              </a:rPr>
              <a:t>Thinking and reality</a:t>
            </a:r>
            <a:r>
              <a:rPr lang="en-US" sz="1800" dirty="0">
                <a:latin typeface="Garamond Premr Pro" panose="02020402060506020403" pitchFamily="18" charset="0"/>
              </a:rPr>
              <a:t> The work of psychological interpretation is that of catching up with </a:t>
            </a:r>
            <a:r>
              <a:rPr lang="en-US" sz="1800" i="1" dirty="0">
                <a:latin typeface="Garamond Premr Pro" panose="02020402060506020403" pitchFamily="18" charset="0"/>
              </a:rPr>
              <a:t>the thinking we do with our lives</a:t>
            </a:r>
            <a:r>
              <a:rPr lang="en-US" sz="1800" dirty="0">
                <a:latin typeface="Garamond Premr Pro" panose="02020402060506020403" pitchFamily="18" charset="0"/>
              </a:rPr>
              <a:t>: “the only thing that really counts is what our real behavior thinks”, says Giegerich. Psychology is about “the ‘logical life,’ the dialectics operative </a:t>
            </a:r>
            <a:r>
              <a:rPr lang="en-US" sz="1800" i="1" dirty="0">
                <a:latin typeface="Garamond Premr Pro" panose="02020402060506020403" pitchFamily="18" charset="0"/>
              </a:rPr>
              <a:t>within </a:t>
            </a:r>
            <a:r>
              <a:rPr lang="en-US" sz="1800" dirty="0">
                <a:latin typeface="Garamond Premr Pro" panose="02020402060506020403" pitchFamily="18" charset="0"/>
              </a:rPr>
              <a:t>[…] life phenomena, </a:t>
            </a:r>
            <a:r>
              <a:rPr lang="en-US" sz="1800" i="1" dirty="0">
                <a:latin typeface="Garamond Premr Pro" panose="02020402060506020403" pitchFamily="18" charset="0"/>
              </a:rPr>
              <a:t>within </a:t>
            </a:r>
            <a:r>
              <a:rPr lang="en-US" sz="1800" dirty="0">
                <a:latin typeface="Garamond Premr Pro" panose="02020402060506020403" pitchFamily="18" charset="0"/>
              </a:rPr>
              <a:t>people’s behavior”. Hillman used Jung’s term </a:t>
            </a:r>
            <a:r>
              <a:rPr lang="en-US" sz="1800" i="1" dirty="0">
                <a:latin typeface="Garamond Premr Pro" panose="02020402060506020403" pitchFamily="18" charset="0"/>
              </a:rPr>
              <a:t>fantasy</a:t>
            </a:r>
            <a:r>
              <a:rPr lang="en-US" sz="1800" dirty="0">
                <a:latin typeface="Garamond Premr Pro" panose="02020402060506020403" pitchFamily="18" charset="0"/>
              </a:rPr>
              <a:t>, aiming to counter its trivialization in conventional discourse and raising it to the level of what Giegerich means by “what our real behavior thinks”: “Behaviour may never be taken on its own level, literally. It is always guided by imaginal processes and expresses them”. </a:t>
            </a:r>
            <a:r>
              <a:rPr lang="en-US" sz="1800" dirty="0">
                <a:solidFill>
                  <a:srgbClr val="C00000"/>
                </a:solidFill>
                <a:latin typeface="Garamond Premr Pro" panose="02020402060506020403" pitchFamily="18" charset="0"/>
              </a:rPr>
              <a:t>Psychology’s reality-principle </a:t>
            </a:r>
            <a:r>
              <a:rPr lang="en-US" sz="1800" dirty="0">
                <a:latin typeface="Garamond Premr Pro" panose="02020402060506020403" pitchFamily="18" charset="0"/>
              </a:rPr>
              <a:t>hinges on the difference between “living in a dream world” (self-deception, immaturity, neurosis) and owning up to (making one’s own, </a:t>
            </a:r>
            <a:r>
              <a:rPr lang="en-US" sz="1800" i="1" dirty="0">
                <a:latin typeface="Garamond Premr Pro" panose="02020402060506020403" pitchFamily="18" charset="0"/>
              </a:rPr>
              <a:t>owning</a:t>
            </a:r>
            <a:r>
              <a:rPr lang="en-US" sz="1800" dirty="0">
                <a:latin typeface="Garamond Premr Pro" panose="02020402060506020403" pitchFamily="18" charset="0"/>
              </a:rPr>
              <a:t>) the “dreams” one is necessarily always-already living. </a:t>
            </a:r>
          </a:p>
        </p:txBody>
      </p:sp>
    </p:spTree>
    <p:extLst>
      <p:ext uri="{BB962C8B-B14F-4D97-AF65-F5344CB8AC3E}">
        <p14:creationId xmlns:p14="http://schemas.microsoft.com/office/powerpoint/2010/main" val="423364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7806084E-7484-D0E1-15EF-274A85DC94E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09CBC2E-B605-C006-40A0-E6C2D1BDCAC1}"/>
              </a:ext>
            </a:extLst>
          </p:cNvPr>
          <p:cNvSpPr>
            <a:spLocks noGrp="1"/>
          </p:cNvSpPr>
          <p:nvPr>
            <p:ph type="subTitle" idx="1"/>
          </p:nvPr>
        </p:nvSpPr>
        <p:spPr>
          <a:xfrm>
            <a:off x="1024380" y="1926371"/>
            <a:ext cx="10143241" cy="3005259"/>
          </a:xfrm>
        </p:spPr>
        <p:txBody>
          <a:bodyPr>
            <a:noAutofit/>
          </a:bodyPr>
          <a:lstStyle/>
          <a:p>
            <a:pPr algn="l">
              <a:lnSpc>
                <a:spcPct val="150000"/>
              </a:lnSpc>
              <a:spcBef>
                <a:spcPts val="1200"/>
              </a:spcBef>
              <a:spcAft>
                <a:spcPts val="1200"/>
              </a:spcAft>
            </a:pPr>
            <a:r>
              <a:rPr lang="en-US" sz="1800" b="1" dirty="0">
                <a:solidFill>
                  <a:srgbClr val="C00000"/>
                </a:solidFill>
                <a:latin typeface="Garamond Premr Pro" panose="02020402060506020403" pitchFamily="18" charset="0"/>
              </a:rPr>
              <a:t>Psychology</a:t>
            </a:r>
            <a:r>
              <a:rPr lang="en-US" sz="1800" dirty="0">
                <a:latin typeface="Garamond Premr Pro" panose="02020402060506020403" pitchFamily="18" charset="0"/>
              </a:rPr>
              <a:t> We may understand ourselves through this or that philosophy (including dialectical ones, like Hegel’s), or through explanations from biochemistry or economics, theology or politics; any of these may be useful, revealing, enlightening. But Giegerich demonstrates how dialectical thinking constitutes precisely psychology’s </a:t>
            </a:r>
            <a:r>
              <a:rPr lang="en-US" sz="1800" i="1" dirty="0">
                <a:latin typeface="Garamond Premr Pro" panose="02020402060506020403" pitchFamily="18" charset="0"/>
              </a:rPr>
              <a:t>difference</a:t>
            </a:r>
            <a:r>
              <a:rPr lang="en-US" sz="1800" dirty="0">
                <a:latin typeface="Garamond Premr Pro" panose="02020402060506020403" pitchFamily="18" charset="0"/>
              </a:rPr>
              <a:t> from these others. For what he calls “true psychology” – psychology true to its Concept or Notion (another Hegelian expression), true to </a:t>
            </a:r>
            <a:r>
              <a:rPr lang="en-US" sz="1800" i="1" dirty="0">
                <a:latin typeface="Garamond Premr Pro" panose="02020402060506020403" pitchFamily="18" charset="0"/>
              </a:rPr>
              <a:t>itself </a:t>
            </a:r>
            <a:r>
              <a:rPr lang="en-US" sz="1800" dirty="0">
                <a:latin typeface="Garamond Premr Pro" panose="02020402060506020403" pitchFamily="18" charset="0"/>
              </a:rPr>
              <a:t>– is thoroughly dialectical, implicated in doubleness and recursion at every level. And psychology’s phenomenological notion of reality is absolute: it is </a:t>
            </a:r>
            <a:r>
              <a:rPr lang="en-US" sz="1800" i="1" dirty="0">
                <a:solidFill>
                  <a:srgbClr val="C00000"/>
                </a:solidFill>
                <a:latin typeface="Garamond Premr Pro" panose="02020402060506020403" pitchFamily="18" charset="0"/>
              </a:rPr>
              <a:t>that which appears </a:t>
            </a:r>
            <a:r>
              <a:rPr lang="en-US" sz="1800" b="1" i="1" dirty="0">
                <a:solidFill>
                  <a:srgbClr val="C00000"/>
                </a:solidFill>
                <a:latin typeface="Garamond Premr Pro" panose="02020402060506020403" pitchFamily="18" charset="0"/>
              </a:rPr>
              <a:t>to us </a:t>
            </a:r>
            <a:r>
              <a:rPr lang="en-US" sz="1800" i="1" dirty="0">
                <a:solidFill>
                  <a:srgbClr val="C00000"/>
                </a:solidFill>
                <a:latin typeface="Garamond Premr Pro" panose="02020402060506020403" pitchFamily="18" charset="0"/>
              </a:rPr>
              <a:t>and </a:t>
            </a:r>
            <a:r>
              <a:rPr lang="en-US" sz="1800" b="1" i="1" dirty="0">
                <a:solidFill>
                  <a:srgbClr val="C00000"/>
                </a:solidFill>
                <a:latin typeface="Garamond Premr Pro" panose="02020402060506020403" pitchFamily="18" charset="0"/>
              </a:rPr>
              <a:t>as us</a:t>
            </a:r>
            <a:r>
              <a:rPr lang="en-US" sz="1800" dirty="0">
                <a:latin typeface="Garamond Premr Pro" panose="02020402060506020403" pitchFamily="18" charset="0"/>
              </a:rPr>
              <a:t>. As Giegerich and Hillman both declare, there is no exit, no escape. </a:t>
            </a:r>
          </a:p>
        </p:txBody>
      </p:sp>
    </p:spTree>
    <p:extLst>
      <p:ext uri="{BB962C8B-B14F-4D97-AF65-F5344CB8AC3E}">
        <p14:creationId xmlns:p14="http://schemas.microsoft.com/office/powerpoint/2010/main" val="2100014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C66">
            <a:alpha val="70000"/>
          </a:srgbClr>
        </a:solidFill>
        <a:effectLst/>
      </p:bgPr>
    </p:bg>
    <p:spTree>
      <p:nvGrpSpPr>
        <p:cNvPr id="1" name="">
          <a:extLst>
            <a:ext uri="{FF2B5EF4-FFF2-40B4-BE49-F238E27FC236}">
              <a16:creationId xmlns:a16="http://schemas.microsoft.com/office/drawing/2014/main" id="{51BBA931-90DD-DFC5-B159-64A0C2C6746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C5D52BF-D86A-8010-BEB2-986DC4D50590}"/>
              </a:ext>
            </a:extLst>
          </p:cNvPr>
          <p:cNvSpPr>
            <a:spLocks noGrp="1"/>
          </p:cNvSpPr>
          <p:nvPr>
            <p:ph type="subTitle" idx="1"/>
          </p:nvPr>
        </p:nvSpPr>
        <p:spPr>
          <a:xfrm>
            <a:off x="1024380" y="1540578"/>
            <a:ext cx="10143241" cy="3776845"/>
          </a:xfrm>
        </p:spPr>
        <p:txBody>
          <a:bodyPr>
            <a:noAutofit/>
          </a:bodyPr>
          <a:lstStyle/>
          <a:p>
            <a:pPr algn="l">
              <a:lnSpc>
                <a:spcPct val="150000"/>
              </a:lnSpc>
              <a:spcBef>
                <a:spcPts val="1200"/>
              </a:spcBef>
              <a:spcAft>
                <a:spcPts val="1200"/>
              </a:spcAft>
            </a:pPr>
            <a:r>
              <a:rPr lang="en-US" sz="1800" b="1" i="1" dirty="0">
                <a:solidFill>
                  <a:srgbClr val="C00000"/>
                </a:solidFill>
                <a:latin typeface="Garamond Premr Pro" panose="02020402060506020403" pitchFamily="18" charset="0"/>
              </a:rPr>
              <a:t>Logos </a:t>
            </a:r>
            <a:r>
              <a:rPr lang="en-US" sz="1800" dirty="0">
                <a:latin typeface="Garamond Premr Pro" panose="02020402060506020403" pitchFamily="18" charset="0"/>
              </a:rPr>
              <a:t>In words designating disciplines like musicology, anthropology or ontology, the suffix “-ology” means “the study of” (music, humanity, being). Each </a:t>
            </a:r>
            <a:r>
              <a:rPr lang="en-US" sz="1800" i="1" dirty="0">
                <a:latin typeface="Garamond Premr Pro" panose="02020402060506020403" pitchFamily="18" charset="0"/>
              </a:rPr>
              <a:t>logos </a:t>
            </a:r>
            <a:r>
              <a:rPr lang="en-US" sz="1800" dirty="0">
                <a:latin typeface="Garamond Premr Pro" panose="02020402060506020403" pitchFamily="18" charset="0"/>
              </a:rPr>
              <a:t>of this type is </a:t>
            </a:r>
            <a:r>
              <a:rPr lang="en-US" sz="1800" i="1" dirty="0">
                <a:latin typeface="Garamond Premr Pro" panose="02020402060506020403" pitchFamily="18" charset="0"/>
              </a:rPr>
              <a:t>explicative</a:t>
            </a:r>
            <a:r>
              <a:rPr lang="en-US" sz="1800" dirty="0">
                <a:latin typeface="Garamond Premr Pro" panose="02020402060506020403" pitchFamily="18" charset="0"/>
              </a:rPr>
              <a:t>: it seeks to lay out the structure and workings of its object, to unfold it before the gaze of a subject. However, a </a:t>
            </a:r>
            <a:r>
              <a:rPr lang="en-US" sz="1800" i="1" dirty="0">
                <a:latin typeface="Garamond Premr Pro" panose="02020402060506020403" pitchFamily="18" charset="0"/>
              </a:rPr>
              <a:t>logos </a:t>
            </a:r>
            <a:r>
              <a:rPr lang="en-US" sz="1800" dirty="0">
                <a:latin typeface="Garamond Premr Pro" panose="02020402060506020403" pitchFamily="18" charset="0"/>
              </a:rPr>
              <a:t>that is itself a logic (of any kind: mathe­matical, formal, dialectical, even musical) is </a:t>
            </a:r>
            <a:r>
              <a:rPr lang="en-US" sz="1800" i="1" dirty="0">
                <a:latin typeface="Garamond Premr Pro" panose="02020402060506020403" pitchFamily="18" charset="0"/>
              </a:rPr>
              <a:t>implicative</a:t>
            </a:r>
            <a:r>
              <a:rPr lang="en-US" sz="1800" dirty="0">
                <a:latin typeface="Garamond Premr Pro" panose="02020402060506020403" pitchFamily="18" charset="0"/>
              </a:rPr>
              <a:t>: its discipline must be enacted. We come to understand it only by doing it, by subjectively going through it. The idea of psychology as a </a:t>
            </a:r>
            <a:r>
              <a:rPr lang="en-US" sz="1800" i="1" dirty="0">
                <a:latin typeface="Garamond Premr Pro" panose="02020402060506020403" pitchFamily="18" charset="0"/>
              </a:rPr>
              <a:t>logos</a:t>
            </a:r>
            <a:r>
              <a:rPr lang="en-US" sz="1800" dirty="0">
                <a:latin typeface="Garamond Premr Pro" panose="02020402060506020403" pitchFamily="18" charset="0"/>
              </a:rPr>
              <a:t> of the first sort treats “the psyche” as a field of objective inquiry and functions as a natural science of predictable behaviours. Psychology as a </a:t>
            </a:r>
            <a:r>
              <a:rPr lang="en-US" sz="1800" i="1" dirty="0">
                <a:latin typeface="Garamond Premr Pro" panose="02020402060506020403" pitchFamily="18" charset="0"/>
              </a:rPr>
              <a:t>logos </a:t>
            </a:r>
            <a:r>
              <a:rPr lang="en-US" sz="1800" dirty="0">
                <a:latin typeface="Garamond Premr Pro" panose="02020402060506020403" pitchFamily="18" charset="0"/>
              </a:rPr>
              <a:t>of the second sort is true psychology, the logic of </a:t>
            </a:r>
            <a:r>
              <a:rPr lang="en-US" sz="1800" i="1" dirty="0">
                <a:latin typeface="Garamond Premr Pro" panose="02020402060506020403" pitchFamily="18" charset="0"/>
              </a:rPr>
              <a:t>psyché </a:t>
            </a:r>
            <a:r>
              <a:rPr lang="en-US" sz="1800" dirty="0">
                <a:latin typeface="Garamond Premr Pro" panose="02020402060506020403" pitchFamily="18" charset="0"/>
              </a:rPr>
              <a:t>as such, in that it is </a:t>
            </a:r>
            <a:r>
              <a:rPr lang="en-US" sz="1800" i="1" dirty="0">
                <a:solidFill>
                  <a:srgbClr val="C00000"/>
                </a:solidFill>
                <a:latin typeface="Garamond Premr Pro" panose="02020402060506020403" pitchFamily="18" charset="0"/>
              </a:rPr>
              <a:t>psychological </a:t>
            </a:r>
            <a:r>
              <a:rPr lang="en-US" sz="1800" dirty="0">
                <a:solidFill>
                  <a:srgbClr val="C00000"/>
                </a:solidFill>
                <a:latin typeface="Garamond Premr Pro" panose="02020402060506020403" pitchFamily="18" charset="0"/>
              </a:rPr>
              <a:t>psychology</a:t>
            </a:r>
            <a:r>
              <a:rPr lang="en-US" sz="1800" dirty="0">
                <a:latin typeface="Garamond Premr Pro" panose="02020402060506020403" pitchFamily="18" charset="0"/>
              </a:rPr>
              <a:t> – noun and adjective forcing thought back upon itself, a reflection upon our very reflecting, a </a:t>
            </a:r>
            <a:r>
              <a:rPr lang="en-US" sz="1800" i="1" dirty="0">
                <a:latin typeface="Garamond Premr Pro" panose="02020402060506020403" pitchFamily="18" charset="0"/>
              </a:rPr>
              <a:t>logos </a:t>
            </a:r>
            <a:r>
              <a:rPr lang="en-US" sz="1800" dirty="0">
                <a:latin typeface="Garamond Premr Pro" panose="02020402060506020403" pitchFamily="18" charset="0"/>
              </a:rPr>
              <a:t>about this </a:t>
            </a:r>
            <a:r>
              <a:rPr lang="en-US" sz="1800" i="1" dirty="0">
                <a:latin typeface="Garamond Premr Pro" panose="02020402060506020403" pitchFamily="18" charset="0"/>
              </a:rPr>
              <a:t>logos </a:t>
            </a:r>
            <a:r>
              <a:rPr lang="en-US" sz="1800" dirty="0">
                <a:latin typeface="Garamond Premr Pro" panose="02020402060506020403" pitchFamily="18" charset="0"/>
              </a:rPr>
              <a:t>itself, about its own logic and language, its own sense. Uroboric. </a:t>
            </a:r>
          </a:p>
        </p:txBody>
      </p:sp>
    </p:spTree>
    <p:extLst>
      <p:ext uri="{BB962C8B-B14F-4D97-AF65-F5344CB8AC3E}">
        <p14:creationId xmlns:p14="http://schemas.microsoft.com/office/powerpoint/2010/main" val="1403150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TotalTime>
  <Words>2515</Words>
  <Application>Microsoft Office PowerPoint</Application>
  <PresentationFormat>Widescreen</PresentationFormat>
  <Paragraphs>51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Aptos Display</vt:lpstr>
      <vt:lpstr>Arial</vt:lpstr>
      <vt:lpstr>Garamond Premr Pro</vt:lpstr>
      <vt:lpstr>Office Theme</vt:lpstr>
      <vt:lpstr>Contradiction as Advance: Dialectical Thinking &amp; Psychology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Caplan</dc:creator>
  <cp:lastModifiedBy>Michael Caplan</cp:lastModifiedBy>
  <cp:revision>16</cp:revision>
  <dcterms:created xsi:type="dcterms:W3CDTF">2024-11-23T15:48:31Z</dcterms:created>
  <dcterms:modified xsi:type="dcterms:W3CDTF">2024-11-23T16:51:38Z</dcterms:modified>
</cp:coreProperties>
</file>